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446" r:id="rId2"/>
    <p:sldId id="526" r:id="rId3"/>
    <p:sldId id="472" r:id="rId4"/>
    <p:sldId id="482" r:id="rId5"/>
    <p:sldId id="508" r:id="rId6"/>
    <p:sldId id="527" r:id="rId7"/>
    <p:sldId id="524" r:id="rId8"/>
    <p:sldId id="473" r:id="rId9"/>
    <p:sldId id="525" r:id="rId10"/>
    <p:sldId id="394" r:id="rId11"/>
    <p:sldId id="474" r:id="rId12"/>
    <p:sldId id="476" r:id="rId13"/>
    <p:sldId id="477" r:id="rId14"/>
    <p:sldId id="478" r:id="rId15"/>
    <p:sldId id="479" r:id="rId16"/>
    <p:sldId id="480" r:id="rId17"/>
    <p:sldId id="481" r:id="rId18"/>
    <p:sldId id="528" r:id="rId19"/>
    <p:sldId id="488" r:id="rId20"/>
    <p:sldId id="489" r:id="rId21"/>
    <p:sldId id="490" r:id="rId22"/>
    <p:sldId id="491" r:id="rId23"/>
    <p:sldId id="492" r:id="rId24"/>
    <p:sldId id="493" r:id="rId25"/>
    <p:sldId id="495" r:id="rId26"/>
    <p:sldId id="502" r:id="rId27"/>
    <p:sldId id="52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96405" autoAdjust="0"/>
  </p:normalViewPr>
  <p:slideViewPr>
    <p:cSldViewPr snapToGrid="0" showGuides="1">
      <p:cViewPr varScale="1">
        <p:scale>
          <a:sx n="126" d="100"/>
          <a:sy n="126" d="100"/>
        </p:scale>
        <p:origin x="2104" y="200"/>
      </p:cViewPr>
      <p:guideLst>
        <p:guide orient="horz" pos="4319"/>
        <p:guide/>
      </p:guideLst>
    </p:cSldViewPr>
  </p:slid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4/17/18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4/17/18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3294730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1156542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413235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20</a:t>
            </a:fld>
            <a:endParaRPr lang="en-US"/>
          </a:p>
        </p:txBody>
      </p:sp>
    </p:spTree>
    <p:extLst>
      <p:ext uri="{BB962C8B-B14F-4D97-AF65-F5344CB8AC3E}">
        <p14:creationId xmlns:p14="http://schemas.microsoft.com/office/powerpoint/2010/main" val="145176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312426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358439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161555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24</a:t>
            </a:fld>
            <a:endParaRPr lang="en-US"/>
          </a:p>
        </p:txBody>
      </p:sp>
    </p:spTree>
    <p:extLst>
      <p:ext uri="{BB962C8B-B14F-4D97-AF65-F5344CB8AC3E}">
        <p14:creationId xmlns:p14="http://schemas.microsoft.com/office/powerpoint/2010/main" val="2675020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25</a:t>
            </a:fld>
            <a:endParaRPr lang="en-US"/>
          </a:p>
        </p:txBody>
      </p:sp>
    </p:spTree>
    <p:extLst>
      <p:ext uri="{BB962C8B-B14F-4D97-AF65-F5344CB8AC3E}">
        <p14:creationId xmlns:p14="http://schemas.microsoft.com/office/powerpoint/2010/main" val="196039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26</a:t>
            </a:fld>
            <a:endParaRPr lang="en-US"/>
          </a:p>
        </p:txBody>
      </p:sp>
    </p:spTree>
    <p:extLst>
      <p:ext uri="{BB962C8B-B14F-4D97-AF65-F5344CB8AC3E}">
        <p14:creationId xmlns:p14="http://schemas.microsoft.com/office/powerpoint/2010/main" val="217472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68392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10</a:t>
            </a:fld>
            <a:endParaRPr lang="en-US"/>
          </a:p>
        </p:txBody>
      </p:sp>
    </p:spTree>
    <p:extLst>
      <p:ext uri="{BB962C8B-B14F-4D97-AF65-F5344CB8AC3E}">
        <p14:creationId xmlns:p14="http://schemas.microsoft.com/office/powerpoint/2010/main" val="279816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11</a:t>
            </a:fld>
            <a:endParaRPr lang="en-US"/>
          </a:p>
        </p:txBody>
      </p:sp>
    </p:spTree>
    <p:extLst>
      <p:ext uri="{BB962C8B-B14F-4D97-AF65-F5344CB8AC3E}">
        <p14:creationId xmlns:p14="http://schemas.microsoft.com/office/powerpoint/2010/main" val="368716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12</a:t>
            </a:fld>
            <a:endParaRPr lang="en-US"/>
          </a:p>
        </p:txBody>
      </p:sp>
    </p:spTree>
    <p:extLst>
      <p:ext uri="{BB962C8B-B14F-4D97-AF65-F5344CB8AC3E}">
        <p14:creationId xmlns:p14="http://schemas.microsoft.com/office/powerpoint/2010/main" val="10973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5581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14</a:t>
            </a:fld>
            <a:endParaRPr lang="en-US"/>
          </a:p>
        </p:txBody>
      </p:sp>
    </p:spTree>
    <p:extLst>
      <p:ext uri="{BB962C8B-B14F-4D97-AF65-F5344CB8AC3E}">
        <p14:creationId xmlns:p14="http://schemas.microsoft.com/office/powerpoint/2010/main" val="346325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15</a:t>
            </a:fld>
            <a:endParaRPr lang="en-US"/>
          </a:p>
        </p:txBody>
      </p:sp>
    </p:spTree>
    <p:extLst>
      <p:ext uri="{BB962C8B-B14F-4D97-AF65-F5344CB8AC3E}">
        <p14:creationId xmlns:p14="http://schemas.microsoft.com/office/powerpoint/2010/main" val="1373473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16</a:t>
            </a:fld>
            <a:endParaRPr lang="en-US"/>
          </a:p>
        </p:txBody>
      </p:sp>
    </p:spTree>
    <p:extLst>
      <p:ext uri="{BB962C8B-B14F-4D97-AF65-F5344CB8AC3E}">
        <p14:creationId xmlns:p14="http://schemas.microsoft.com/office/powerpoint/2010/main" val="1577973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4/17/18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4/17/18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4/17/18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17/4/18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id="{F73924DE-1774-674F-9AEF-425BDC063E66}"/>
              </a:ext>
            </a:extLst>
          </p:cNvPr>
          <p:cNvSpPr txBox="1">
            <a:spLocks/>
          </p:cNvSpPr>
          <p:nvPr userDrawn="1"/>
        </p:nvSpPr>
        <p:spPr>
          <a:xfrm>
            <a:off x="-217170" y="3412398"/>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5</a:t>
            </a: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4/17/18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4/17/18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4/17/18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4/17/18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17/4/18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6769100" cy="984885"/>
          </a:xfrm>
          <a:prstGeom prst="rect">
            <a:avLst/>
          </a:prstGeom>
          <a:noFill/>
        </p:spPr>
        <p:txBody>
          <a:bodyPr wrap="square" rtlCol="0">
            <a:spAutoFit/>
          </a:bodyPr>
          <a:lstStyle/>
          <a:p>
            <a:r>
              <a:rPr lang="en-US" sz="3000">
                <a:latin typeface="Abadi MT Condensed Light"/>
                <a:cs typeface="Abadi MT Condensed Light"/>
              </a:rPr>
              <a:t>A 10000 foot view</a:t>
            </a:r>
          </a:p>
          <a:p>
            <a:pPr lvl="0">
              <a:spcBef>
                <a:spcPts val="600"/>
              </a:spcBef>
            </a:pPr>
            <a:r>
              <a:rPr lang="en-US" sz="2300" i="1">
                <a:solidFill>
                  <a:prstClr val="black">
                    <a:lumMod val="65000"/>
                    <a:lumOff val="35000"/>
                  </a:prstClr>
                </a:solidFill>
                <a:latin typeface="Abadi MT Condensed Light"/>
                <a:cs typeface="Abadi MT Condensed Light"/>
              </a:rPr>
              <a:t>Here is, at a glance, how the application will work:</a:t>
            </a:r>
          </a:p>
        </p:txBody>
      </p:sp>
      <p:grpSp>
        <p:nvGrpSpPr>
          <p:cNvPr id="20" name="Group 19"/>
          <p:cNvGrpSpPr/>
          <p:nvPr/>
        </p:nvGrpSpPr>
        <p:grpSpPr>
          <a:xfrm>
            <a:off x="1938865" y="4539459"/>
            <a:ext cx="2286003" cy="1759748"/>
            <a:chOff x="1938865" y="4539459"/>
            <a:chExt cx="2286003" cy="1759748"/>
          </a:xfrm>
        </p:grpSpPr>
        <p:sp>
          <p:nvSpPr>
            <p:cNvPr id="161" name="Rounded Rectangle 160"/>
            <p:cNvSpPr/>
            <p:nvPr/>
          </p:nvSpPr>
          <p:spPr>
            <a:xfrm>
              <a:off x="1947331" y="4558663"/>
              <a:ext cx="2276838" cy="1740544"/>
            </a:xfrm>
            <a:prstGeom prst="roundRect">
              <a:avLst>
                <a:gd name="adj" fmla="val 6762"/>
              </a:avLst>
            </a:prstGeom>
            <a:solidFill>
              <a:schemeClr val="accent6">
                <a:lumMod val="20000"/>
                <a:lumOff val="80000"/>
                <a:alpha val="20000"/>
              </a:schemeClr>
            </a:solidFill>
            <a:ln w="3175" cmpd="sng">
              <a:solidFill>
                <a:schemeClr val="accent6">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2972815" y="4679665"/>
              <a:ext cx="1122216" cy="646545"/>
              <a:chOff x="3532910" y="5449455"/>
              <a:chExt cx="1122216" cy="646545"/>
            </a:xfrm>
          </p:grpSpPr>
          <p:pic>
            <p:nvPicPr>
              <p:cNvPr id="37"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532910" y="547453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54764" y="5449455"/>
                <a:ext cx="600362" cy="600362"/>
              </a:xfrm>
              <a:prstGeom prst="rect">
                <a:avLst/>
              </a:prstGeom>
            </p:spPr>
          </p:pic>
        </p:grpSp>
        <p:sp>
          <p:nvSpPr>
            <p:cNvPr id="14" name="Round Diagonal Corner Rectangle 13"/>
            <p:cNvSpPr/>
            <p:nvPr/>
          </p:nvSpPr>
          <p:spPr>
            <a:xfrm>
              <a:off x="1938865" y="4555065"/>
              <a:ext cx="999068" cy="304801"/>
            </a:xfrm>
            <a:prstGeom prst="round2DiagRect">
              <a:avLst>
                <a:gd name="adj1" fmla="val 33333"/>
                <a:gd name="adj2" fmla="val 0"/>
              </a:avLst>
            </a:prstGeom>
            <a:solidFill>
              <a:schemeClr val="accent6">
                <a:lumMod val="75000"/>
              </a:schemeClr>
            </a:solidFill>
            <a:ln w="3175" cmpd="sng">
              <a:solidFill>
                <a:schemeClr val="accent6">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Rectangle 162"/>
            <p:cNvSpPr/>
            <p:nvPr/>
          </p:nvSpPr>
          <p:spPr>
            <a:xfrm>
              <a:off x="2118838" y="4937392"/>
              <a:ext cx="958916" cy="307777"/>
            </a:xfrm>
            <a:prstGeom prst="rect">
              <a:avLst/>
            </a:prstGeom>
          </p:spPr>
          <p:txBody>
            <a:bodyPr wrap="none">
              <a:spAutoFit/>
            </a:bodyPr>
            <a:lstStyle/>
            <a:p>
              <a:r>
                <a:rPr lang="en-US" sz="1400" b="1">
                  <a:solidFill>
                    <a:srgbClr val="984807"/>
                  </a:solidFill>
                  <a:latin typeface="Abadi MT Condensed Light"/>
                  <a:cs typeface="Abadi MT Condensed Light"/>
                </a:rPr>
                <a:t>Management</a:t>
              </a:r>
              <a:endParaRPr lang="en-US" sz="1400">
                <a:solidFill>
                  <a:srgbClr val="984807"/>
                </a:solidFill>
              </a:endParaRPr>
            </a:p>
          </p:txBody>
        </p:sp>
        <p:sp>
          <p:nvSpPr>
            <p:cNvPr id="164" name="Rectangle 163"/>
            <p:cNvSpPr/>
            <p:nvPr/>
          </p:nvSpPr>
          <p:spPr>
            <a:xfrm>
              <a:off x="2110369" y="5631654"/>
              <a:ext cx="825867" cy="307777"/>
            </a:xfrm>
            <a:prstGeom prst="rect">
              <a:avLst/>
            </a:prstGeom>
          </p:spPr>
          <p:txBody>
            <a:bodyPr wrap="none">
              <a:spAutoFit/>
            </a:bodyPr>
            <a:lstStyle/>
            <a:p>
              <a:r>
                <a:rPr lang="en-US" sz="1400" b="1">
                  <a:solidFill>
                    <a:srgbClr val="984807"/>
                  </a:solidFill>
                  <a:latin typeface="Abadi MT Condensed Light"/>
                  <a:cs typeface="Abadi MT Condensed Light"/>
                </a:rPr>
                <a:t>Employees</a:t>
              </a:r>
              <a:endParaRPr lang="en-US" sz="1400">
                <a:solidFill>
                  <a:srgbClr val="984807"/>
                </a:solidFill>
              </a:endParaRPr>
            </a:p>
          </p:txBody>
        </p:sp>
        <p:sp>
          <p:nvSpPr>
            <p:cNvPr id="162" name="Rectangle 161"/>
            <p:cNvSpPr/>
            <p:nvPr/>
          </p:nvSpPr>
          <p:spPr>
            <a:xfrm>
              <a:off x="1991838" y="4539459"/>
              <a:ext cx="920081" cy="307777"/>
            </a:xfrm>
            <a:prstGeom prst="rect">
              <a:avLst/>
            </a:prstGeom>
          </p:spPr>
          <p:txBody>
            <a:bodyPr wrap="none">
              <a:spAutoFit/>
            </a:bodyPr>
            <a:lstStyle/>
            <a:p>
              <a:r>
                <a:rPr lang="en-US" sz="1400" b="1">
                  <a:solidFill>
                    <a:schemeClr val="bg1"/>
                  </a:solidFill>
                  <a:latin typeface="Abadi MT Condensed Light"/>
                  <a:cs typeface="Abadi MT Condensed Light"/>
                </a:rPr>
                <a:t>Team Voices</a:t>
              </a:r>
              <a:endParaRPr lang="en-US" sz="1400">
                <a:solidFill>
                  <a:schemeClr val="bg1"/>
                </a:solidFill>
              </a:endParaRPr>
            </a:p>
          </p:txBody>
        </p:sp>
        <p:pic>
          <p:nvPicPr>
            <p:cNvPr id="165" name="Picture 42" descr="C:\Users\IBM_ADMIN\AppData\Local\Microsoft\Windows\Temporary Internet Files\Content.IE5\EQO8ONQE\MC90043394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617332" y="5556225"/>
              <a:ext cx="607536" cy="556708"/>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49" descr="C:\Users\IBM_ADMIN\AppData\Local\Microsoft\Windows\Temporary Internet Files\Content.IE5\890RTDAA\MC90043262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91957" y="5578707"/>
              <a:ext cx="542693" cy="542693"/>
            </a:xfrm>
            <a:prstGeom prst="rect">
              <a:avLst/>
            </a:prstGeom>
            <a:noFill/>
            <a:extLst>
              <a:ext uri="{909E8E84-426E-40dd-AFC4-6F175D3DCCD1}">
                <a14:hiddenFill xmlns:a14="http://schemas.microsoft.com/office/drawing/2010/main" xmlns="">
                  <a:solidFill>
                    <a:srgbClr val="FFFFFF"/>
                  </a:solidFill>
                </a14:hiddenFill>
              </a:ext>
            </a:extLst>
          </p:spPr>
        </p:pic>
        <p:pic>
          <p:nvPicPr>
            <p:cNvPr id="167" name="Picture 51" descr="C:\Users\IBM_ADMIN\AppData\Local\Microsoft\Windows\Temporary Internet Files\Content.IE5\890RTDAA\MC900432623[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02218" y="5587999"/>
              <a:ext cx="568575" cy="533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2" name="Group 21"/>
          <p:cNvGrpSpPr/>
          <p:nvPr/>
        </p:nvGrpSpPr>
        <p:grpSpPr>
          <a:xfrm>
            <a:off x="1955798" y="2666209"/>
            <a:ext cx="2276838" cy="1759748"/>
            <a:chOff x="1930398" y="2685259"/>
            <a:chExt cx="2276838" cy="1759748"/>
          </a:xfrm>
        </p:grpSpPr>
        <p:sp>
          <p:nvSpPr>
            <p:cNvPr id="168" name="Rounded Rectangle 167"/>
            <p:cNvSpPr/>
            <p:nvPr/>
          </p:nvSpPr>
          <p:spPr>
            <a:xfrm>
              <a:off x="1930398" y="2704463"/>
              <a:ext cx="2276838" cy="1740544"/>
            </a:xfrm>
            <a:prstGeom prst="roundRect">
              <a:avLst>
                <a:gd name="adj" fmla="val 6762"/>
              </a:avLst>
            </a:prstGeom>
            <a:solidFill>
              <a:schemeClr val="accent5">
                <a:lumMod val="40000"/>
                <a:lumOff val="60000"/>
                <a:alpha val="20000"/>
              </a:schemeClr>
            </a:solidFill>
            <a:ln w="3175" cmpd="sng">
              <a:solidFill>
                <a:srgbClr val="376092"/>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Round Diagonal Corner Rectangle 169"/>
            <p:cNvSpPr/>
            <p:nvPr/>
          </p:nvSpPr>
          <p:spPr>
            <a:xfrm>
              <a:off x="1930400" y="2705098"/>
              <a:ext cx="1117600" cy="304801"/>
            </a:xfrm>
            <a:prstGeom prst="round2DiagRect">
              <a:avLst>
                <a:gd name="adj1" fmla="val 33333"/>
                <a:gd name="adj2" fmla="val 0"/>
              </a:avLst>
            </a:prstGeom>
            <a:solidFill>
              <a:schemeClr val="accent1"/>
            </a:solidFill>
            <a:ln w="3175" cmpd="sng">
              <a:solidFill>
                <a:schemeClr val="accent1">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Rectangle 168"/>
            <p:cNvSpPr/>
            <p:nvPr/>
          </p:nvSpPr>
          <p:spPr>
            <a:xfrm>
              <a:off x="1962206" y="2685259"/>
              <a:ext cx="1061308" cy="307777"/>
            </a:xfrm>
            <a:prstGeom prst="rect">
              <a:avLst/>
            </a:prstGeom>
          </p:spPr>
          <p:txBody>
            <a:bodyPr wrap="none">
              <a:spAutoFit/>
            </a:bodyPr>
            <a:lstStyle/>
            <a:p>
              <a:r>
                <a:rPr lang="en-US" sz="1400" b="1">
                  <a:solidFill>
                    <a:schemeClr val="bg1"/>
                  </a:solidFill>
                  <a:latin typeface="Abadi MT Condensed Light"/>
                  <a:cs typeface="Abadi MT Condensed Light"/>
                </a:rPr>
                <a:t>Dream Cruises</a:t>
              </a:r>
              <a:endParaRPr lang="en-US" sz="1400">
                <a:solidFill>
                  <a:schemeClr val="bg1"/>
                </a:solidFill>
              </a:endParaRPr>
            </a:p>
          </p:txBody>
        </p:sp>
        <p:grpSp>
          <p:nvGrpSpPr>
            <p:cNvPr id="10" name="Group 9"/>
            <p:cNvGrpSpPr/>
            <p:nvPr/>
          </p:nvGrpSpPr>
          <p:grpSpPr>
            <a:xfrm>
              <a:off x="2925586" y="2873294"/>
              <a:ext cx="1143768" cy="668017"/>
              <a:chOff x="2878667" y="4548988"/>
              <a:chExt cx="1143768" cy="668017"/>
            </a:xfrm>
          </p:grpSpPr>
          <p:pic>
            <p:nvPicPr>
              <p:cNvPr id="38" name="Picture 54" descr="C:\Users\IBM_ADMIN\AppData\Local\Microsoft\Windows\Temporary Internet Files\Content.IE5\EQO8ONQE\MC90043262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878667" y="4548988"/>
                <a:ext cx="636033" cy="636033"/>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38"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22073" y="4616643"/>
                <a:ext cx="600362" cy="600362"/>
              </a:xfrm>
              <a:prstGeom prst="rect">
                <a:avLst/>
              </a:prstGeom>
            </p:spPr>
          </p:pic>
        </p:grpSp>
        <p:sp>
          <p:nvSpPr>
            <p:cNvPr id="176" name="Rectangle 175"/>
            <p:cNvSpPr/>
            <p:nvPr/>
          </p:nvSpPr>
          <p:spPr>
            <a:xfrm>
              <a:off x="2017243" y="3125564"/>
              <a:ext cx="958916" cy="307777"/>
            </a:xfrm>
            <a:prstGeom prst="rect">
              <a:avLst/>
            </a:prstGeom>
          </p:spPr>
          <p:txBody>
            <a:bodyPr wrap="none">
              <a:spAutoFit/>
            </a:bodyPr>
            <a:lstStyle/>
            <a:p>
              <a:r>
                <a:rPr lang="en-US" sz="1400" b="1">
                  <a:solidFill>
                    <a:schemeClr val="accent1">
                      <a:lumMod val="75000"/>
                    </a:schemeClr>
                  </a:solidFill>
                  <a:latin typeface="Abadi MT Condensed Light"/>
                  <a:cs typeface="Abadi MT Condensed Light"/>
                </a:rPr>
                <a:t>Management</a:t>
              </a:r>
              <a:endParaRPr lang="en-US" sz="1400">
                <a:solidFill>
                  <a:schemeClr val="accent1">
                    <a:lumMod val="75000"/>
                  </a:schemeClr>
                </a:solidFill>
              </a:endParaRPr>
            </a:p>
          </p:txBody>
        </p:sp>
        <p:sp>
          <p:nvSpPr>
            <p:cNvPr id="177" name="Rectangle 176"/>
            <p:cNvSpPr/>
            <p:nvPr/>
          </p:nvSpPr>
          <p:spPr>
            <a:xfrm>
              <a:off x="2008774" y="3819826"/>
              <a:ext cx="825867" cy="307777"/>
            </a:xfrm>
            <a:prstGeom prst="rect">
              <a:avLst/>
            </a:prstGeom>
          </p:spPr>
          <p:txBody>
            <a:bodyPr wrap="none">
              <a:spAutoFit/>
            </a:bodyPr>
            <a:lstStyle/>
            <a:p>
              <a:r>
                <a:rPr lang="en-US" sz="1400" b="1">
                  <a:solidFill>
                    <a:schemeClr val="accent1">
                      <a:lumMod val="75000"/>
                    </a:schemeClr>
                  </a:solidFill>
                  <a:latin typeface="Abadi MT Condensed Light"/>
                  <a:cs typeface="Abadi MT Condensed Light"/>
                </a:rPr>
                <a:t>Employees</a:t>
              </a:r>
              <a:endParaRPr lang="en-US" sz="1400">
                <a:solidFill>
                  <a:schemeClr val="accent1">
                    <a:lumMod val="75000"/>
                  </a:schemeClr>
                </a:solidFill>
              </a:endParaRPr>
            </a:p>
          </p:txBody>
        </p:sp>
        <p:pic>
          <p:nvPicPr>
            <p:cNvPr id="178" name="Picture 42" descr="C:\Users\IBM_ADMIN\AppData\Local\Microsoft\Windows\Temporary Internet Files\Content.IE5\EQO8ONQE\MC90043394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515737" y="3744397"/>
              <a:ext cx="607536" cy="556708"/>
            </a:xfrm>
            <a:prstGeom prst="rect">
              <a:avLst/>
            </a:prstGeom>
            <a:noFill/>
            <a:extLst>
              <a:ext uri="{909E8E84-426E-40dd-AFC4-6F175D3DCCD1}">
                <a14:hiddenFill xmlns:a14="http://schemas.microsoft.com/office/drawing/2010/main" xmlns="">
                  <a:solidFill>
                    <a:srgbClr val="FFFFFF"/>
                  </a:solidFill>
                </a14:hiddenFill>
              </a:ext>
            </a:extLst>
          </p:spPr>
        </p:pic>
        <p:pic>
          <p:nvPicPr>
            <p:cNvPr id="179" name="Picture 49" descr="C:\Users\IBM_ADMIN\AppData\Local\Microsoft\Windows\Temporary Internet Files\Content.IE5\890RTDAA\MC90043262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90362" y="3766879"/>
              <a:ext cx="542693" cy="542693"/>
            </a:xfrm>
            <a:prstGeom prst="rect">
              <a:avLst/>
            </a:prstGeom>
            <a:noFill/>
            <a:extLst>
              <a:ext uri="{909E8E84-426E-40dd-AFC4-6F175D3DCCD1}">
                <a14:hiddenFill xmlns:a14="http://schemas.microsoft.com/office/drawing/2010/main" xmlns="">
                  <a:solidFill>
                    <a:srgbClr val="FFFFFF"/>
                  </a:solidFill>
                </a14:hiddenFill>
              </a:ext>
            </a:extLst>
          </p:spPr>
        </p:pic>
        <p:pic>
          <p:nvPicPr>
            <p:cNvPr id="180" name="Picture 51" descr="C:\Users\IBM_ADMIN\AppData\Local\Microsoft\Windows\Temporary Internet Files\Content.IE5\890RTDAA\MC900432623[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100623" y="3776171"/>
              <a:ext cx="568575" cy="53306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3" name="Freeform 22"/>
          <p:cNvSpPr/>
          <p:nvPr/>
        </p:nvSpPr>
        <p:spPr>
          <a:xfrm>
            <a:off x="4089400" y="4279900"/>
            <a:ext cx="1619250" cy="723900"/>
          </a:xfrm>
          <a:custGeom>
            <a:avLst/>
            <a:gdLst>
              <a:gd name="connsiteX0" fmla="*/ 0 w 1447800"/>
              <a:gd name="connsiteY0" fmla="*/ 571500 h 571500"/>
              <a:gd name="connsiteX1" fmla="*/ 965200 w 1447800"/>
              <a:gd name="connsiteY1" fmla="*/ 463550 h 571500"/>
              <a:gd name="connsiteX2" fmla="*/ 1447800 w 1447800"/>
              <a:gd name="connsiteY2" fmla="*/ 0 h 571500"/>
            </a:gdLst>
            <a:ahLst/>
            <a:cxnLst>
              <a:cxn ang="0">
                <a:pos x="connsiteX0" y="connsiteY0"/>
              </a:cxn>
              <a:cxn ang="0">
                <a:pos x="connsiteX1" y="connsiteY1"/>
              </a:cxn>
              <a:cxn ang="0">
                <a:pos x="connsiteX2" y="connsiteY2"/>
              </a:cxn>
            </a:cxnLst>
            <a:rect l="l" t="t" r="r" b="b"/>
            <a:pathLst>
              <a:path w="1447800" h="571500">
                <a:moveTo>
                  <a:pt x="0" y="571500"/>
                </a:moveTo>
                <a:cubicBezTo>
                  <a:pt x="361950" y="565150"/>
                  <a:pt x="723900" y="558800"/>
                  <a:pt x="965200" y="463550"/>
                </a:cubicBezTo>
                <a:cubicBezTo>
                  <a:pt x="1206500" y="368300"/>
                  <a:pt x="1327150" y="184150"/>
                  <a:pt x="1447800" y="0"/>
                </a:cubicBezTo>
              </a:path>
            </a:pathLst>
          </a:custGeom>
          <a:ln w="3175" cmpd="sng">
            <a:solidFill>
              <a:schemeClr val="tx2">
                <a:lumMod val="50000"/>
              </a:schemeClr>
            </a:solidFill>
            <a:prstDash val="solid"/>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4146550" y="4279900"/>
            <a:ext cx="1638300" cy="1717608"/>
          </a:xfrm>
          <a:custGeom>
            <a:avLst/>
            <a:gdLst>
              <a:gd name="connsiteX0" fmla="*/ 0 w 1638300"/>
              <a:gd name="connsiteY0" fmla="*/ 1530350 h 1717608"/>
              <a:gd name="connsiteX1" fmla="*/ 781050 w 1638300"/>
              <a:gd name="connsiteY1" fmla="*/ 1581150 h 1717608"/>
              <a:gd name="connsiteX2" fmla="*/ 1638300 w 1638300"/>
              <a:gd name="connsiteY2" fmla="*/ 0 h 1717608"/>
            </a:gdLst>
            <a:ahLst/>
            <a:cxnLst>
              <a:cxn ang="0">
                <a:pos x="connsiteX0" y="connsiteY0"/>
              </a:cxn>
              <a:cxn ang="0">
                <a:pos x="connsiteX1" y="connsiteY1"/>
              </a:cxn>
              <a:cxn ang="0">
                <a:pos x="connsiteX2" y="connsiteY2"/>
              </a:cxn>
            </a:cxnLst>
            <a:rect l="l" t="t" r="r" b="b"/>
            <a:pathLst>
              <a:path w="1638300" h="1717608">
                <a:moveTo>
                  <a:pt x="0" y="1530350"/>
                </a:moveTo>
                <a:cubicBezTo>
                  <a:pt x="254000" y="1683279"/>
                  <a:pt x="508000" y="1836208"/>
                  <a:pt x="781050" y="1581150"/>
                </a:cubicBezTo>
                <a:cubicBezTo>
                  <a:pt x="1054100" y="1326092"/>
                  <a:pt x="1638300" y="0"/>
                  <a:pt x="1638300" y="0"/>
                </a:cubicBezTo>
              </a:path>
            </a:pathLst>
          </a:custGeom>
          <a:ln w="3175" cmpd="sng">
            <a:solidFill>
              <a:schemeClr val="tx2">
                <a:lumMod val="50000"/>
              </a:schemeClr>
            </a:solidFill>
            <a:prstDash val="solid"/>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4133850" y="3146728"/>
            <a:ext cx="1301750" cy="288622"/>
          </a:xfrm>
          <a:custGeom>
            <a:avLst/>
            <a:gdLst>
              <a:gd name="connsiteX0" fmla="*/ 0 w 1301750"/>
              <a:gd name="connsiteY0" fmla="*/ 2872 h 288622"/>
              <a:gd name="connsiteX1" fmla="*/ 819150 w 1301750"/>
              <a:gd name="connsiteY1" fmla="*/ 40972 h 288622"/>
              <a:gd name="connsiteX2" fmla="*/ 1301750 w 1301750"/>
              <a:gd name="connsiteY2" fmla="*/ 288622 h 288622"/>
            </a:gdLst>
            <a:ahLst/>
            <a:cxnLst>
              <a:cxn ang="0">
                <a:pos x="connsiteX0" y="connsiteY0"/>
              </a:cxn>
              <a:cxn ang="0">
                <a:pos x="connsiteX1" y="connsiteY1"/>
              </a:cxn>
              <a:cxn ang="0">
                <a:pos x="connsiteX2" y="connsiteY2"/>
              </a:cxn>
            </a:cxnLst>
            <a:rect l="l" t="t" r="r" b="b"/>
            <a:pathLst>
              <a:path w="1301750" h="288622">
                <a:moveTo>
                  <a:pt x="0" y="2872"/>
                </a:moveTo>
                <a:cubicBezTo>
                  <a:pt x="301096" y="-1891"/>
                  <a:pt x="602192" y="-6653"/>
                  <a:pt x="819150" y="40972"/>
                </a:cubicBezTo>
                <a:cubicBezTo>
                  <a:pt x="1036108" y="88597"/>
                  <a:pt x="1301750" y="288622"/>
                  <a:pt x="1301750" y="288622"/>
                </a:cubicBezTo>
              </a:path>
            </a:pathLst>
          </a:custGeom>
          <a:ln w="3175" cmpd="sng">
            <a:solidFill>
              <a:schemeClr val="tx2">
                <a:lumMod val="50000"/>
              </a:schemeClr>
            </a:solidFill>
            <a:prstDash val="solid"/>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4076700" y="3822700"/>
            <a:ext cx="1212850" cy="351007"/>
          </a:xfrm>
          <a:custGeom>
            <a:avLst/>
            <a:gdLst>
              <a:gd name="connsiteX0" fmla="*/ 0 w 1212850"/>
              <a:gd name="connsiteY0" fmla="*/ 209550 h 351007"/>
              <a:gd name="connsiteX1" fmla="*/ 463550 w 1212850"/>
              <a:gd name="connsiteY1" fmla="*/ 342900 h 351007"/>
              <a:gd name="connsiteX2" fmla="*/ 1212850 w 1212850"/>
              <a:gd name="connsiteY2" fmla="*/ 0 h 351007"/>
            </a:gdLst>
            <a:ahLst/>
            <a:cxnLst>
              <a:cxn ang="0">
                <a:pos x="connsiteX0" y="connsiteY0"/>
              </a:cxn>
              <a:cxn ang="0">
                <a:pos x="connsiteX1" y="connsiteY1"/>
              </a:cxn>
              <a:cxn ang="0">
                <a:pos x="connsiteX2" y="connsiteY2"/>
              </a:cxn>
            </a:cxnLst>
            <a:rect l="l" t="t" r="r" b="b"/>
            <a:pathLst>
              <a:path w="1212850" h="351007">
                <a:moveTo>
                  <a:pt x="0" y="209550"/>
                </a:moveTo>
                <a:cubicBezTo>
                  <a:pt x="130704" y="293687"/>
                  <a:pt x="261408" y="377825"/>
                  <a:pt x="463550" y="342900"/>
                </a:cubicBezTo>
                <a:cubicBezTo>
                  <a:pt x="665692" y="307975"/>
                  <a:pt x="939271" y="153987"/>
                  <a:pt x="1212850" y="0"/>
                </a:cubicBezTo>
              </a:path>
            </a:pathLst>
          </a:custGeom>
          <a:ln w="3175" cmpd="sng">
            <a:solidFill>
              <a:schemeClr val="tx2">
                <a:lumMod val="50000"/>
              </a:schemeClr>
            </a:solidFill>
            <a:prstDash val="solid"/>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5" name="Group 34"/>
          <p:cNvGrpSpPr/>
          <p:nvPr/>
        </p:nvGrpSpPr>
        <p:grpSpPr>
          <a:xfrm>
            <a:off x="5080151" y="2641600"/>
            <a:ext cx="3851507" cy="3367616"/>
            <a:chOff x="5080151" y="2641600"/>
            <a:chExt cx="3851507" cy="3367616"/>
          </a:xfrm>
        </p:grpSpPr>
        <p:sp>
          <p:nvSpPr>
            <p:cNvPr id="12" name="Rounded Rectangle 11"/>
            <p:cNvSpPr/>
            <p:nvPr/>
          </p:nvSpPr>
          <p:spPr>
            <a:xfrm>
              <a:off x="5380147" y="2641600"/>
              <a:ext cx="3551511" cy="3365500"/>
            </a:xfrm>
            <a:prstGeom prst="roundRect">
              <a:avLst>
                <a:gd name="adj" fmla="val 4084"/>
              </a:avLst>
            </a:prstGeom>
            <a:solidFill>
              <a:schemeClr val="accent4">
                <a:lumMod val="40000"/>
                <a:lumOff val="60000"/>
                <a:alpha val="20000"/>
              </a:schemeClr>
            </a:solidFill>
            <a:ln w="3175" cmpd="sng">
              <a:solidFill>
                <a:schemeClr val="accent4">
                  <a:lumMod val="75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5080151" y="3481914"/>
              <a:ext cx="1780218" cy="1056134"/>
              <a:chOff x="5046283" y="4548756"/>
              <a:chExt cx="1780218" cy="1056134"/>
            </a:xfrm>
          </p:grpSpPr>
          <p:sp>
            <p:nvSpPr>
              <p:cNvPr id="27" name="Cloud 26"/>
              <p:cNvSpPr/>
              <p:nvPr/>
            </p:nvSpPr>
            <p:spPr>
              <a:xfrm>
                <a:off x="5046283" y="4921215"/>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41" name="Cloud 40"/>
              <p:cNvSpPr/>
              <p:nvPr/>
            </p:nvSpPr>
            <p:spPr>
              <a:xfrm>
                <a:off x="5801583" y="4948807"/>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42" name="Group 41"/>
              <p:cNvGrpSpPr/>
              <p:nvPr/>
            </p:nvGrpSpPr>
            <p:grpSpPr>
              <a:xfrm>
                <a:off x="5278031" y="4548756"/>
                <a:ext cx="577850" cy="603251"/>
                <a:chOff x="3670300" y="3149599"/>
                <a:chExt cx="577850" cy="603251"/>
              </a:xfrm>
            </p:grpSpPr>
            <p:sp>
              <p:nvSpPr>
                <p:cNvPr id="43" name="Rectangle 42"/>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a:grpSpLocks/>
                </p:cNvGrpSpPr>
                <p:nvPr/>
              </p:nvGrpSpPr>
              <p:grpSpPr>
                <a:xfrm>
                  <a:off x="3739091" y="3586691"/>
                  <a:ext cx="129540" cy="123825"/>
                  <a:chOff x="4762500" y="3362325"/>
                  <a:chExt cx="215900" cy="206375"/>
                </a:xfrm>
              </p:grpSpPr>
              <p:sp>
                <p:nvSpPr>
                  <p:cNvPr id="72" name="Pie 71"/>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Pie 72"/>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Pie 73"/>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54" name="Straight Connector 53"/>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75" name="Cloud 74"/>
              <p:cNvSpPr/>
              <p:nvPr/>
            </p:nvSpPr>
            <p:spPr>
              <a:xfrm>
                <a:off x="5343454" y="5150768"/>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76" name="Group 75"/>
              <p:cNvGrpSpPr/>
              <p:nvPr/>
            </p:nvGrpSpPr>
            <p:grpSpPr>
              <a:xfrm>
                <a:off x="5669037" y="4701156"/>
                <a:ext cx="577850" cy="603251"/>
                <a:chOff x="3670300" y="3149599"/>
                <a:chExt cx="577850" cy="603251"/>
              </a:xfrm>
            </p:grpSpPr>
            <p:sp>
              <p:nvSpPr>
                <p:cNvPr id="77" name="Rectangle 76"/>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p:cNvGrpSpPr>
                  <a:grpSpLocks/>
                </p:cNvGrpSpPr>
                <p:nvPr/>
              </p:nvGrpSpPr>
              <p:grpSpPr>
                <a:xfrm>
                  <a:off x="3739091" y="3586691"/>
                  <a:ext cx="129540" cy="123825"/>
                  <a:chOff x="4762500" y="3362325"/>
                  <a:chExt cx="215900" cy="206375"/>
                </a:xfrm>
              </p:grpSpPr>
              <p:sp>
                <p:nvSpPr>
                  <p:cNvPr id="102" name="Pie 101"/>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3" name="Pie 102"/>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4" name="Pie 103"/>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87" name="Straight Connector 86"/>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160" name="Rectangle 159"/>
            <p:cNvSpPr/>
            <p:nvPr/>
          </p:nvSpPr>
          <p:spPr>
            <a:xfrm>
              <a:off x="5579820" y="4527720"/>
              <a:ext cx="1031051" cy="492443"/>
            </a:xfrm>
            <a:prstGeom prst="rect">
              <a:avLst/>
            </a:prstGeom>
          </p:spPr>
          <p:txBody>
            <a:bodyPr wrap="none">
              <a:spAutoFit/>
            </a:bodyPr>
            <a:lstStyle/>
            <a:p>
              <a:pPr algn="ctr"/>
              <a:r>
                <a:rPr lang="en-US" sz="1400" b="1">
                  <a:solidFill>
                    <a:schemeClr val="accent1">
                      <a:lumMod val="50000"/>
                    </a:schemeClr>
                  </a:solidFill>
                  <a:latin typeface="Abadi MT Condensed Light"/>
                  <a:cs typeface="Abadi MT Condensed Light"/>
                </a:rPr>
                <a:t>YOUR EVENTS</a:t>
              </a:r>
            </a:p>
            <a:p>
              <a:pPr algn="ctr"/>
              <a:r>
                <a:rPr lang="en-US" sz="1200" b="1">
                  <a:solidFill>
                    <a:schemeClr val="accent1">
                      <a:lumMod val="50000"/>
                    </a:schemeClr>
                  </a:solidFill>
                  <a:latin typeface="Abadi MT Condensed Light"/>
                  <a:cs typeface="Abadi MT Condensed Light"/>
                </a:rPr>
                <a:t>(WEB UI)</a:t>
              </a:r>
              <a:endParaRPr lang="en-US" sz="1200"/>
            </a:p>
          </p:txBody>
        </p:sp>
        <p:grpSp>
          <p:nvGrpSpPr>
            <p:cNvPr id="32" name="Group 31"/>
            <p:cNvGrpSpPr/>
            <p:nvPr/>
          </p:nvGrpSpPr>
          <p:grpSpPr>
            <a:xfrm>
              <a:off x="7147981" y="4323713"/>
              <a:ext cx="1707061" cy="1450623"/>
              <a:chOff x="7147981" y="4323713"/>
              <a:chExt cx="1707061" cy="1450623"/>
            </a:xfrm>
          </p:grpSpPr>
          <p:sp>
            <p:nvSpPr>
              <p:cNvPr id="181" name="Rounded Rectangle 180"/>
              <p:cNvSpPr/>
              <p:nvPr/>
            </p:nvSpPr>
            <p:spPr>
              <a:xfrm>
                <a:off x="7147981" y="4323713"/>
                <a:ext cx="1684869" cy="1448437"/>
              </a:xfrm>
              <a:prstGeom prst="roundRect">
                <a:avLst>
                  <a:gd name="adj" fmla="val 6762"/>
                </a:avLst>
              </a:prstGeom>
              <a:solidFill>
                <a:schemeClr val="accent6">
                  <a:lumMod val="20000"/>
                  <a:lumOff val="80000"/>
                  <a:alpha val="20000"/>
                </a:schemeClr>
              </a:solidFill>
              <a:ln w="3175" cmpd="sng">
                <a:solidFill>
                  <a:schemeClr val="accent6">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8" name="Group 107"/>
              <p:cNvGrpSpPr/>
              <p:nvPr/>
            </p:nvGrpSpPr>
            <p:grpSpPr>
              <a:xfrm>
                <a:off x="7466083" y="4468633"/>
                <a:ext cx="1024918" cy="742931"/>
                <a:chOff x="6536041" y="3721100"/>
                <a:chExt cx="1024918" cy="742931"/>
              </a:xfrm>
            </p:grpSpPr>
            <p:sp>
              <p:nvSpPr>
                <p:cNvPr id="109" name="Cloud 108"/>
                <p:cNvSpPr/>
                <p:nvPr/>
              </p:nvSpPr>
              <p:spPr>
                <a:xfrm>
                  <a:off x="6536041" y="40322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10" name="Picture 109"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1000" y="3721100"/>
                  <a:ext cx="533400" cy="533400"/>
                </a:xfrm>
                <a:prstGeom prst="rect">
                  <a:avLst/>
                </a:prstGeom>
              </p:spPr>
            </p:pic>
            <p:sp>
              <p:nvSpPr>
                <p:cNvPr id="111" name="Oval 110"/>
                <p:cNvSpPr/>
                <p:nvPr/>
              </p:nvSpPr>
              <p:spPr>
                <a:xfrm>
                  <a:off x="6991350" y="391160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p:cNvGrpSpPr/>
                <p:nvPr/>
              </p:nvGrpSpPr>
              <p:grpSpPr>
                <a:xfrm>
                  <a:off x="7035800" y="3953511"/>
                  <a:ext cx="309325" cy="314961"/>
                  <a:chOff x="7073900" y="3905886"/>
                  <a:chExt cx="309325" cy="314961"/>
                </a:xfrm>
              </p:grpSpPr>
              <p:grpSp>
                <p:nvGrpSpPr>
                  <p:cNvPr id="113" name="Group 112"/>
                  <p:cNvGrpSpPr/>
                  <p:nvPr/>
                </p:nvGrpSpPr>
                <p:grpSpPr>
                  <a:xfrm>
                    <a:off x="7073900" y="3994786"/>
                    <a:ext cx="228600" cy="226061"/>
                    <a:chOff x="7054850" y="3975736"/>
                    <a:chExt cx="285750" cy="282576"/>
                  </a:xfrm>
                </p:grpSpPr>
                <p:sp>
                  <p:nvSpPr>
                    <p:cNvPr id="124" name="Oval 123"/>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7054850" y="3975736"/>
                      <a:ext cx="285750" cy="282576"/>
                      <a:chOff x="7051675" y="3972561"/>
                      <a:chExt cx="285750" cy="282576"/>
                    </a:xfrm>
                  </p:grpSpPr>
                  <p:sp>
                    <p:nvSpPr>
                      <p:cNvPr id="127" name="Rectangle 126"/>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6" name="Oval 125"/>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7210425" y="3905886"/>
                    <a:ext cx="172800" cy="172800"/>
                    <a:chOff x="7054850" y="3975736"/>
                    <a:chExt cx="285750" cy="282576"/>
                  </a:xfrm>
                </p:grpSpPr>
                <p:sp>
                  <p:nvSpPr>
                    <p:cNvPr id="115" name="Oval 114"/>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6" name="Group 115"/>
                    <p:cNvGrpSpPr/>
                    <p:nvPr/>
                  </p:nvGrpSpPr>
                  <p:grpSpPr>
                    <a:xfrm>
                      <a:off x="7054850" y="3975736"/>
                      <a:ext cx="285750" cy="282576"/>
                      <a:chOff x="7051675" y="3972561"/>
                      <a:chExt cx="285750" cy="282576"/>
                    </a:xfrm>
                  </p:grpSpPr>
                  <p:sp>
                    <p:nvSpPr>
                      <p:cNvPr id="118" name="Rectangle 117"/>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7" name="Oval 116"/>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82" name="Round Diagonal Corner Rectangle 181"/>
              <p:cNvSpPr/>
              <p:nvPr/>
            </p:nvSpPr>
            <p:spPr>
              <a:xfrm>
                <a:off x="7480300" y="5469465"/>
                <a:ext cx="1356783" cy="304801"/>
              </a:xfrm>
              <a:prstGeom prst="round2DiagRect">
                <a:avLst>
                  <a:gd name="adj1" fmla="val 33333"/>
                  <a:gd name="adj2" fmla="val 0"/>
                </a:avLst>
              </a:prstGeom>
              <a:solidFill>
                <a:schemeClr val="accent6">
                  <a:lumMod val="75000"/>
                </a:schemeClr>
              </a:solidFill>
              <a:ln w="3175" cmpd="sng">
                <a:solidFill>
                  <a:schemeClr val="accent6">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Rectangle 182"/>
              <p:cNvSpPr/>
              <p:nvPr/>
            </p:nvSpPr>
            <p:spPr>
              <a:xfrm>
                <a:off x="7529038" y="5466559"/>
                <a:ext cx="1326004" cy="307777"/>
              </a:xfrm>
              <a:prstGeom prst="rect">
                <a:avLst/>
              </a:prstGeom>
            </p:spPr>
            <p:txBody>
              <a:bodyPr wrap="none">
                <a:spAutoFit/>
              </a:bodyPr>
              <a:lstStyle/>
              <a:p>
                <a:r>
                  <a:rPr lang="en-US" sz="1400" b="1">
                    <a:solidFill>
                      <a:schemeClr val="bg1"/>
                    </a:solidFill>
                    <a:latin typeface="Abadi MT Condensed Light"/>
                    <a:cs typeface="Abadi MT Condensed Light"/>
                  </a:rPr>
                  <a:t>Team Voices Space</a:t>
                </a:r>
                <a:endParaRPr lang="en-US" sz="1400">
                  <a:solidFill>
                    <a:schemeClr val="bg1"/>
                  </a:solidFill>
                </a:endParaRPr>
              </a:p>
            </p:txBody>
          </p:sp>
        </p:grpSp>
        <p:sp>
          <p:nvSpPr>
            <p:cNvPr id="184" name="Rounded Rectangle 183"/>
            <p:cNvSpPr/>
            <p:nvPr/>
          </p:nvSpPr>
          <p:spPr>
            <a:xfrm>
              <a:off x="7124698" y="2768599"/>
              <a:ext cx="1720852" cy="1466857"/>
            </a:xfrm>
            <a:prstGeom prst="roundRect">
              <a:avLst>
                <a:gd name="adj" fmla="val 6762"/>
              </a:avLst>
            </a:prstGeom>
            <a:solidFill>
              <a:schemeClr val="accent5">
                <a:lumMod val="40000"/>
                <a:lumOff val="60000"/>
                <a:alpha val="20000"/>
              </a:schemeClr>
            </a:solidFill>
            <a:ln w="3175" cmpd="sng">
              <a:solidFill>
                <a:srgbClr val="376092"/>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3" name="Group 132"/>
            <p:cNvGrpSpPr/>
            <p:nvPr/>
          </p:nvGrpSpPr>
          <p:grpSpPr>
            <a:xfrm>
              <a:off x="7449665" y="2877238"/>
              <a:ext cx="1024918" cy="742931"/>
              <a:chOff x="6536041" y="3721100"/>
              <a:chExt cx="1024918" cy="742931"/>
            </a:xfrm>
          </p:grpSpPr>
          <p:sp>
            <p:nvSpPr>
              <p:cNvPr id="134" name="Cloud 133"/>
              <p:cNvSpPr/>
              <p:nvPr/>
            </p:nvSpPr>
            <p:spPr>
              <a:xfrm>
                <a:off x="6536041" y="403225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35" name="Picture 134"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1000" y="3721100"/>
                <a:ext cx="533400" cy="533400"/>
              </a:xfrm>
              <a:prstGeom prst="rect">
                <a:avLst/>
              </a:prstGeom>
            </p:spPr>
          </p:pic>
          <p:sp>
            <p:nvSpPr>
              <p:cNvPr id="136" name="Oval 135"/>
              <p:cNvSpPr/>
              <p:nvPr/>
            </p:nvSpPr>
            <p:spPr>
              <a:xfrm>
                <a:off x="6991350" y="3911600"/>
                <a:ext cx="400050" cy="40005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7035800" y="3953511"/>
                <a:ext cx="309325" cy="314961"/>
                <a:chOff x="7073900" y="3905886"/>
                <a:chExt cx="309325" cy="314961"/>
              </a:xfrm>
            </p:grpSpPr>
            <p:grpSp>
              <p:nvGrpSpPr>
                <p:cNvPr id="138" name="Group 137"/>
                <p:cNvGrpSpPr/>
                <p:nvPr/>
              </p:nvGrpSpPr>
              <p:grpSpPr>
                <a:xfrm>
                  <a:off x="7073900" y="3994786"/>
                  <a:ext cx="228600" cy="226061"/>
                  <a:chOff x="7054850" y="3975736"/>
                  <a:chExt cx="285750" cy="282576"/>
                </a:xfrm>
              </p:grpSpPr>
              <p:sp>
                <p:nvSpPr>
                  <p:cNvPr id="149" name="Oval 148"/>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0" name="Group 149"/>
                  <p:cNvGrpSpPr/>
                  <p:nvPr/>
                </p:nvGrpSpPr>
                <p:grpSpPr>
                  <a:xfrm>
                    <a:off x="7054850" y="3975736"/>
                    <a:ext cx="285750" cy="282576"/>
                    <a:chOff x="7051675" y="3972561"/>
                    <a:chExt cx="285750" cy="282576"/>
                  </a:xfrm>
                </p:grpSpPr>
                <p:sp>
                  <p:nvSpPr>
                    <p:cNvPr id="152" name="Rectangle 151"/>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1" name="Oval 150"/>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7210425" y="3905886"/>
                  <a:ext cx="172800" cy="172800"/>
                  <a:chOff x="7054850" y="3975736"/>
                  <a:chExt cx="285750" cy="282576"/>
                </a:xfrm>
              </p:grpSpPr>
              <p:sp>
                <p:nvSpPr>
                  <p:cNvPr id="140" name="Oval 139"/>
                  <p:cNvSpPr/>
                  <p:nvPr/>
                </p:nvSpPr>
                <p:spPr>
                  <a:xfrm>
                    <a:off x="7081838" y="3998117"/>
                    <a:ext cx="229500" cy="229500"/>
                  </a:xfrm>
                  <a:prstGeom prst="ellipse">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1" name="Group 140"/>
                  <p:cNvGrpSpPr/>
                  <p:nvPr/>
                </p:nvGrpSpPr>
                <p:grpSpPr>
                  <a:xfrm>
                    <a:off x="7054850" y="3975736"/>
                    <a:ext cx="285750" cy="282576"/>
                    <a:chOff x="7051675" y="3972561"/>
                    <a:chExt cx="285750" cy="282576"/>
                  </a:xfrm>
                </p:grpSpPr>
                <p:sp>
                  <p:nvSpPr>
                    <p:cNvPr id="143" name="Rectangle 142"/>
                    <p:cNvSpPr/>
                    <p:nvPr/>
                  </p:nvSpPr>
                  <p:spPr>
                    <a:xfrm>
                      <a:off x="7054850" y="4092575"/>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5400000">
                      <a:off x="7054850"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rot="19800000">
                      <a:off x="705802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rot="18000000">
                      <a:off x="7054849" y="4092577"/>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rot="1800000" flipV="1">
                      <a:off x="7051675" y="4092576"/>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rot="3600000" flipH="1">
                      <a:off x="7051674" y="4089401"/>
                      <a:ext cx="2794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2" name="Oval 141"/>
                  <p:cNvSpPr/>
                  <p:nvPr/>
                </p:nvSpPr>
                <p:spPr>
                  <a:xfrm>
                    <a:off x="7153275" y="4073524"/>
                    <a:ext cx="93600" cy="93600"/>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85" name="Round Diagonal Corner Rectangle 184"/>
            <p:cNvSpPr/>
            <p:nvPr/>
          </p:nvSpPr>
          <p:spPr>
            <a:xfrm>
              <a:off x="7480300" y="3930648"/>
              <a:ext cx="1365250" cy="304801"/>
            </a:xfrm>
            <a:prstGeom prst="round2DiagRect">
              <a:avLst>
                <a:gd name="adj1" fmla="val 33333"/>
                <a:gd name="adj2" fmla="val 0"/>
              </a:avLst>
            </a:prstGeom>
            <a:solidFill>
              <a:schemeClr val="accent1"/>
            </a:solidFill>
            <a:ln w="3175" cmpd="sng">
              <a:solidFill>
                <a:schemeClr val="accent1">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Rectangle 185"/>
            <p:cNvSpPr/>
            <p:nvPr/>
          </p:nvSpPr>
          <p:spPr>
            <a:xfrm>
              <a:off x="7448606" y="3910809"/>
              <a:ext cx="1467068" cy="307777"/>
            </a:xfrm>
            <a:prstGeom prst="rect">
              <a:avLst/>
            </a:prstGeom>
          </p:spPr>
          <p:txBody>
            <a:bodyPr wrap="none">
              <a:spAutoFit/>
            </a:bodyPr>
            <a:lstStyle/>
            <a:p>
              <a:r>
                <a:rPr lang="en-US" sz="1400" b="1">
                  <a:solidFill>
                    <a:schemeClr val="bg1"/>
                  </a:solidFill>
                  <a:latin typeface="Abadi MT Condensed Light"/>
                  <a:cs typeface="Abadi MT Condensed Light"/>
                </a:rPr>
                <a:t>Dream Cruises Space</a:t>
              </a:r>
              <a:endParaRPr lang="en-US" sz="1400">
                <a:solidFill>
                  <a:schemeClr val="bg1"/>
                </a:solidFill>
              </a:endParaRPr>
            </a:p>
          </p:txBody>
        </p:sp>
        <p:sp>
          <p:nvSpPr>
            <p:cNvPr id="33" name="Freeform 32"/>
            <p:cNvSpPr/>
            <p:nvPr/>
          </p:nvSpPr>
          <p:spPr>
            <a:xfrm>
              <a:off x="5988050" y="3036797"/>
              <a:ext cx="1619250" cy="506503"/>
            </a:xfrm>
            <a:custGeom>
              <a:avLst/>
              <a:gdLst>
                <a:gd name="connsiteX0" fmla="*/ 0 w 1619250"/>
                <a:gd name="connsiteY0" fmla="*/ 506503 h 506503"/>
                <a:gd name="connsiteX1" fmla="*/ 355600 w 1619250"/>
                <a:gd name="connsiteY1" fmla="*/ 201703 h 506503"/>
                <a:gd name="connsiteX2" fmla="*/ 812800 w 1619250"/>
                <a:gd name="connsiteY2" fmla="*/ 4853 h 506503"/>
                <a:gd name="connsiteX3" fmla="*/ 1619250 w 1619250"/>
                <a:gd name="connsiteY3" fmla="*/ 55653 h 506503"/>
              </a:gdLst>
              <a:ahLst/>
              <a:cxnLst>
                <a:cxn ang="0">
                  <a:pos x="connsiteX0" y="connsiteY0"/>
                </a:cxn>
                <a:cxn ang="0">
                  <a:pos x="connsiteX1" y="connsiteY1"/>
                </a:cxn>
                <a:cxn ang="0">
                  <a:pos x="connsiteX2" y="connsiteY2"/>
                </a:cxn>
                <a:cxn ang="0">
                  <a:pos x="connsiteX3" y="connsiteY3"/>
                </a:cxn>
              </a:cxnLst>
              <a:rect l="l" t="t" r="r" b="b"/>
              <a:pathLst>
                <a:path w="1619250" h="506503">
                  <a:moveTo>
                    <a:pt x="0" y="506503"/>
                  </a:moveTo>
                  <a:cubicBezTo>
                    <a:pt x="110066" y="395907"/>
                    <a:pt x="220133" y="285311"/>
                    <a:pt x="355600" y="201703"/>
                  </a:cubicBezTo>
                  <a:cubicBezTo>
                    <a:pt x="491067" y="118095"/>
                    <a:pt x="602192" y="29195"/>
                    <a:pt x="812800" y="4853"/>
                  </a:cubicBezTo>
                  <a:cubicBezTo>
                    <a:pt x="1023408" y="-19489"/>
                    <a:pt x="1619250" y="55653"/>
                    <a:pt x="1619250" y="55653"/>
                  </a:cubicBez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6350000" y="3501702"/>
              <a:ext cx="1257300" cy="1261998"/>
            </a:xfrm>
            <a:custGeom>
              <a:avLst/>
              <a:gdLst>
                <a:gd name="connsiteX0" fmla="*/ 0 w 1257300"/>
                <a:gd name="connsiteY0" fmla="*/ 289248 h 1261998"/>
                <a:gd name="connsiteX1" fmla="*/ 196850 w 1257300"/>
                <a:gd name="connsiteY1" fmla="*/ 54298 h 1261998"/>
                <a:gd name="connsiteX2" fmla="*/ 342900 w 1257300"/>
                <a:gd name="connsiteY2" fmla="*/ 1197298 h 1261998"/>
                <a:gd name="connsiteX3" fmla="*/ 1257300 w 1257300"/>
                <a:gd name="connsiteY3" fmla="*/ 1127448 h 1261998"/>
              </a:gdLst>
              <a:ahLst/>
              <a:cxnLst>
                <a:cxn ang="0">
                  <a:pos x="connsiteX0" y="connsiteY0"/>
                </a:cxn>
                <a:cxn ang="0">
                  <a:pos x="connsiteX1" y="connsiteY1"/>
                </a:cxn>
                <a:cxn ang="0">
                  <a:pos x="connsiteX2" y="connsiteY2"/>
                </a:cxn>
                <a:cxn ang="0">
                  <a:pos x="connsiteX3" y="connsiteY3"/>
                </a:cxn>
              </a:cxnLst>
              <a:rect l="l" t="t" r="r" b="b"/>
              <a:pathLst>
                <a:path w="1257300" h="1261998">
                  <a:moveTo>
                    <a:pt x="0" y="289248"/>
                  </a:moveTo>
                  <a:cubicBezTo>
                    <a:pt x="69850" y="96102"/>
                    <a:pt x="139700" y="-97044"/>
                    <a:pt x="196850" y="54298"/>
                  </a:cubicBezTo>
                  <a:cubicBezTo>
                    <a:pt x="254000" y="205640"/>
                    <a:pt x="166158" y="1018440"/>
                    <a:pt x="342900" y="1197298"/>
                  </a:cubicBezTo>
                  <a:cubicBezTo>
                    <a:pt x="519642" y="1376156"/>
                    <a:pt x="1257300" y="1127448"/>
                    <a:pt x="1257300" y="1127448"/>
                  </a:cubicBez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Round Diagonal Corner Rectangle 186"/>
            <p:cNvSpPr/>
            <p:nvPr/>
          </p:nvSpPr>
          <p:spPr>
            <a:xfrm>
              <a:off x="5372100" y="5704415"/>
              <a:ext cx="1356783" cy="304801"/>
            </a:xfrm>
            <a:prstGeom prst="round2DiagRect">
              <a:avLst>
                <a:gd name="adj1" fmla="val 0"/>
                <a:gd name="adj2" fmla="val 50000"/>
              </a:avLst>
            </a:prstGeom>
            <a:solidFill>
              <a:schemeClr val="accent4"/>
            </a:solidFill>
            <a:ln w="3175" cmpd="sng">
              <a:solidFill>
                <a:schemeClr val="accent4"/>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5488571" y="5695163"/>
              <a:ext cx="1123374" cy="307777"/>
            </a:xfrm>
            <a:prstGeom prst="rect">
              <a:avLst/>
            </a:prstGeom>
          </p:spPr>
          <p:txBody>
            <a:bodyPr wrap="none">
              <a:spAutoFit/>
            </a:bodyPr>
            <a:lstStyle/>
            <a:p>
              <a:r>
                <a:rPr lang="en-US" sz="1400" b="1">
                  <a:solidFill>
                    <a:schemeClr val="bg1"/>
                  </a:solidFill>
                  <a:latin typeface="Abadi MT Condensed Light"/>
                  <a:cs typeface="Abadi MT Condensed Light"/>
                </a:rPr>
                <a:t>Cloud Dynamics </a:t>
              </a:r>
              <a:endParaRPr lang="en-US" sz="1400">
                <a:solidFill>
                  <a:schemeClr val="bg1"/>
                </a:solidFill>
              </a:endParaRPr>
            </a:p>
          </p:txBody>
        </p:sp>
      </p:grpSp>
      <p:sp>
        <p:nvSpPr>
          <p:cNvPr id="36" name="TextBox 35"/>
          <p:cNvSpPr txBox="1"/>
          <p:nvPr/>
        </p:nvSpPr>
        <p:spPr>
          <a:xfrm>
            <a:off x="215901" y="4813300"/>
            <a:ext cx="1390650" cy="276999"/>
          </a:xfrm>
          <a:prstGeom prst="rect">
            <a:avLst/>
          </a:prstGeom>
          <a:noFill/>
        </p:spPr>
        <p:txBody>
          <a:bodyPr wrap="square" rtlCol="0">
            <a:spAutoFit/>
          </a:bodyPr>
          <a:lstStyle/>
          <a:p>
            <a:r>
              <a:rPr lang="en-US" sz="1200">
                <a:solidFill>
                  <a:schemeClr val="tx2">
                    <a:lumMod val="75000"/>
                  </a:schemeClr>
                </a:solidFill>
                <a:latin typeface="Abadi MT Condensed Light"/>
                <a:cs typeface="Abadi MT Condensed Light"/>
              </a:rPr>
              <a:t>Create event (manage)</a:t>
            </a:r>
          </a:p>
        </p:txBody>
      </p:sp>
      <p:sp>
        <p:nvSpPr>
          <p:cNvPr id="188" name="TextBox 187"/>
          <p:cNvSpPr txBox="1"/>
          <p:nvPr/>
        </p:nvSpPr>
        <p:spPr>
          <a:xfrm>
            <a:off x="215901" y="5099050"/>
            <a:ext cx="1390650" cy="646331"/>
          </a:xfrm>
          <a:prstGeom prst="rect">
            <a:avLst/>
          </a:prstGeom>
          <a:noFill/>
        </p:spPr>
        <p:txBody>
          <a:bodyPr wrap="square" rtlCol="0">
            <a:spAutoFit/>
          </a:bodyPr>
          <a:lstStyle/>
          <a:p>
            <a:r>
              <a:rPr lang="en-US" sz="1200">
                <a:solidFill>
                  <a:schemeClr val="tx2">
                    <a:lumMod val="75000"/>
                  </a:schemeClr>
                </a:solidFill>
                <a:latin typeface="Abadi MT Condensed Light"/>
                <a:cs typeface="Abadi MT Condensed Light"/>
              </a:rPr>
              <a:t>RSVP</a:t>
            </a:r>
          </a:p>
          <a:p>
            <a:r>
              <a:rPr lang="en-US" sz="1200">
                <a:solidFill>
                  <a:schemeClr val="tx2">
                    <a:lumMod val="75000"/>
                  </a:schemeClr>
                </a:solidFill>
                <a:latin typeface="Abadi MT Condensed Light"/>
                <a:cs typeface="Abadi MT Condensed Light"/>
              </a:rPr>
              <a:t>Comment</a:t>
            </a:r>
          </a:p>
          <a:p>
            <a:r>
              <a:rPr lang="en-US" sz="1200">
                <a:solidFill>
                  <a:schemeClr val="tx2">
                    <a:lumMod val="75000"/>
                  </a:schemeClr>
                </a:solidFill>
                <a:latin typeface="Abadi MT Condensed Light"/>
                <a:cs typeface="Abadi MT Condensed Light"/>
              </a:rPr>
              <a:t>Upload photo</a:t>
            </a:r>
          </a:p>
        </p:txBody>
      </p:sp>
      <p:grpSp>
        <p:nvGrpSpPr>
          <p:cNvPr id="106" name="Group 105"/>
          <p:cNvGrpSpPr/>
          <p:nvPr/>
        </p:nvGrpSpPr>
        <p:grpSpPr>
          <a:xfrm>
            <a:off x="39064" y="4825484"/>
            <a:ext cx="256645" cy="261610"/>
            <a:chOff x="39064" y="4825484"/>
            <a:chExt cx="256645" cy="261610"/>
          </a:xfrm>
        </p:grpSpPr>
        <p:sp>
          <p:nvSpPr>
            <p:cNvPr id="40" name="Oval 39"/>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Rectangle 104"/>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189" name="Group 188"/>
          <p:cNvGrpSpPr/>
          <p:nvPr/>
        </p:nvGrpSpPr>
        <p:grpSpPr>
          <a:xfrm>
            <a:off x="4522164" y="2996684"/>
            <a:ext cx="256645" cy="261610"/>
            <a:chOff x="39064" y="4825484"/>
            <a:chExt cx="256645" cy="261610"/>
          </a:xfrm>
        </p:grpSpPr>
        <p:sp>
          <p:nvSpPr>
            <p:cNvPr id="190" name="Oval 189"/>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Rectangle 190"/>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192" name="Group 191"/>
          <p:cNvGrpSpPr/>
          <p:nvPr/>
        </p:nvGrpSpPr>
        <p:grpSpPr>
          <a:xfrm>
            <a:off x="4623764" y="4819134"/>
            <a:ext cx="256645" cy="261610"/>
            <a:chOff x="39064" y="4825484"/>
            <a:chExt cx="256645" cy="261610"/>
          </a:xfrm>
        </p:grpSpPr>
        <p:sp>
          <p:nvSpPr>
            <p:cNvPr id="193" name="Oval 192"/>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Rectangle 193"/>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195" name="Group 194"/>
          <p:cNvGrpSpPr/>
          <p:nvPr/>
        </p:nvGrpSpPr>
        <p:grpSpPr>
          <a:xfrm>
            <a:off x="32714" y="5098534"/>
            <a:ext cx="256645" cy="261610"/>
            <a:chOff x="39064" y="4825484"/>
            <a:chExt cx="256645" cy="261610"/>
          </a:xfrm>
        </p:grpSpPr>
        <p:sp>
          <p:nvSpPr>
            <p:cNvPr id="196" name="Oval 195"/>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Rectangle 196"/>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grpSp>
        <p:nvGrpSpPr>
          <p:cNvPr id="198" name="Group 197"/>
          <p:cNvGrpSpPr/>
          <p:nvPr/>
        </p:nvGrpSpPr>
        <p:grpSpPr>
          <a:xfrm>
            <a:off x="4477714" y="5841484"/>
            <a:ext cx="256645" cy="261610"/>
            <a:chOff x="39064" y="4825484"/>
            <a:chExt cx="256645" cy="261610"/>
          </a:xfrm>
        </p:grpSpPr>
        <p:sp>
          <p:nvSpPr>
            <p:cNvPr id="199" name="Oval 198"/>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Rectangle 199"/>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grpSp>
        <p:nvGrpSpPr>
          <p:cNvPr id="201" name="Group 200"/>
          <p:cNvGrpSpPr/>
          <p:nvPr/>
        </p:nvGrpSpPr>
        <p:grpSpPr>
          <a:xfrm>
            <a:off x="4344364" y="4025384"/>
            <a:ext cx="256645" cy="261610"/>
            <a:chOff x="39064" y="4825484"/>
            <a:chExt cx="256645" cy="261610"/>
          </a:xfrm>
        </p:grpSpPr>
        <p:sp>
          <p:nvSpPr>
            <p:cNvPr id="202" name="Oval 201"/>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Rectangle 202"/>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spTree>
    <p:extLst>
      <p:ext uri="{BB962C8B-B14F-4D97-AF65-F5344CB8AC3E}">
        <p14:creationId xmlns:p14="http://schemas.microsoft.com/office/powerpoint/2010/main" val="223567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1769715"/>
          </a:xfrm>
          <a:prstGeom prst="rect">
            <a:avLst/>
          </a:prstGeom>
          <a:noFill/>
        </p:spPr>
        <p:txBody>
          <a:bodyPr wrap="square" rtlCol="0">
            <a:spAutoFit/>
          </a:bodyPr>
          <a:lstStyle/>
          <a:p>
            <a:r>
              <a:rPr lang="en-US" sz="3000">
                <a:latin typeface="Abadi MT Condensed Light"/>
                <a:cs typeface="Abadi MT Condensed Light"/>
              </a:rPr>
              <a:t>Features and personas, quick overview</a:t>
            </a:r>
          </a:p>
          <a:p>
            <a:pPr lvl="0">
              <a:spcBef>
                <a:spcPts val="600"/>
              </a:spcBef>
            </a:pPr>
            <a:r>
              <a:rPr lang="en-US" sz="2300" i="1">
                <a:solidFill>
                  <a:prstClr val="black">
                    <a:lumMod val="65000"/>
                    <a:lumOff val="35000"/>
                  </a:prstClr>
                </a:solidFill>
                <a:latin typeface="Abadi MT Condensed Light"/>
                <a:cs typeface="Abadi MT Condensed Light"/>
              </a:rPr>
              <a:t>As initial release (MVP) the application will provide basic functionalities for event management, for a “customer organisation”.</a:t>
            </a:r>
          </a:p>
          <a:p>
            <a:pPr lvl="0">
              <a:spcBef>
                <a:spcPts val="600"/>
              </a:spcBef>
            </a:pPr>
            <a:r>
              <a:rPr lang="en-US" sz="2300" i="1">
                <a:solidFill>
                  <a:prstClr val="black">
                    <a:lumMod val="65000"/>
                    <a:lumOff val="35000"/>
                  </a:prstClr>
                </a:solidFill>
                <a:latin typeface="Abadi MT Condensed Light"/>
                <a:cs typeface="Abadi MT Condensed Light"/>
              </a:rPr>
              <a:t>The application identifies 3 basic roles:</a:t>
            </a:r>
          </a:p>
        </p:txBody>
      </p:sp>
      <p:grpSp>
        <p:nvGrpSpPr>
          <p:cNvPr id="7" name="Group 6"/>
          <p:cNvGrpSpPr/>
          <p:nvPr/>
        </p:nvGrpSpPr>
        <p:grpSpPr>
          <a:xfrm>
            <a:off x="571500" y="3371692"/>
            <a:ext cx="8572500" cy="1041558"/>
            <a:chOff x="571500" y="3371692"/>
            <a:chExt cx="8572500" cy="1041558"/>
          </a:xfrm>
        </p:grpSpPr>
        <p:grpSp>
          <p:nvGrpSpPr>
            <p:cNvPr id="204" name="Group 203"/>
            <p:cNvGrpSpPr/>
            <p:nvPr/>
          </p:nvGrpSpPr>
          <p:grpSpPr>
            <a:xfrm>
              <a:off x="571500" y="3371692"/>
              <a:ext cx="8572500" cy="1041558"/>
              <a:chOff x="1181100" y="2527142"/>
              <a:chExt cx="8572500" cy="1041558"/>
            </a:xfrm>
          </p:grpSpPr>
          <p:grpSp>
            <p:nvGrpSpPr>
              <p:cNvPr id="205" name="Group 204"/>
              <p:cNvGrpSpPr/>
              <p:nvPr/>
            </p:nvGrpSpPr>
            <p:grpSpPr>
              <a:xfrm>
                <a:off x="1651214" y="2527144"/>
                <a:ext cx="8102385" cy="1041556"/>
                <a:chOff x="3483166" y="4206121"/>
                <a:chExt cx="6575411" cy="1848385"/>
              </a:xfrm>
              <a:solidFill>
                <a:schemeClr val="accent6">
                  <a:lumMod val="20000"/>
                  <a:lumOff val="80000"/>
                </a:schemeClr>
              </a:solidFill>
            </p:grpSpPr>
            <p:sp>
              <p:nvSpPr>
                <p:cNvPr id="209" name="Rectangle 208"/>
                <p:cNvSpPr/>
                <p:nvPr/>
              </p:nvSpPr>
              <p:spPr>
                <a:xfrm>
                  <a:off x="3483166" y="4206121"/>
                  <a:ext cx="6575411" cy="184838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CLOUD DYNAMICS STAFF</a:t>
                  </a:r>
                </a:p>
              </p:txBody>
            </p:sp>
          </p:grpSp>
          <p:sp>
            <p:nvSpPr>
              <p:cNvPr id="206" name="Rectangle 205"/>
              <p:cNvSpPr/>
              <p:nvPr/>
            </p:nvSpPr>
            <p:spPr>
              <a:xfrm>
                <a:off x="1181100" y="2527142"/>
                <a:ext cx="1039987" cy="10415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2217131" y="2942192"/>
                <a:ext cx="75364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Cloud Dynamics staff are “super users”: they manage the subscriptions, administer the applications (e.g. updates, bug fixes, monitoring) and have a 360 degrees view of the application.</a:t>
                </a:r>
              </a:p>
            </p:txBody>
          </p:sp>
        </p:grpSp>
        <p:pic>
          <p:nvPicPr>
            <p:cNvPr id="225" name="Picture 41" descr="C:\Users\IBM_ADMIN\AppData\Local\Microsoft\Windows\Temporary Internet Files\Content.IE5\D56UKS8A\MC90043394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34" y="3448050"/>
              <a:ext cx="870111" cy="87011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oup 15"/>
          <p:cNvGrpSpPr/>
          <p:nvPr/>
        </p:nvGrpSpPr>
        <p:grpSpPr>
          <a:xfrm>
            <a:off x="571500" y="5450258"/>
            <a:ext cx="8572498" cy="969592"/>
            <a:chOff x="571500" y="5450258"/>
            <a:chExt cx="8572498" cy="969592"/>
          </a:xfrm>
        </p:grpSpPr>
        <p:grpSp>
          <p:nvGrpSpPr>
            <p:cNvPr id="217" name="Group 216"/>
            <p:cNvGrpSpPr/>
            <p:nvPr/>
          </p:nvGrpSpPr>
          <p:grpSpPr>
            <a:xfrm>
              <a:off x="571500" y="5450258"/>
              <a:ext cx="8572498" cy="969592"/>
              <a:chOff x="1092200" y="5016342"/>
              <a:chExt cx="8572498" cy="969592"/>
            </a:xfrm>
          </p:grpSpPr>
          <p:grpSp>
            <p:nvGrpSpPr>
              <p:cNvPr id="218" name="Group 217"/>
              <p:cNvGrpSpPr/>
              <p:nvPr/>
            </p:nvGrpSpPr>
            <p:grpSpPr>
              <a:xfrm>
                <a:off x="1092200" y="5016342"/>
                <a:ext cx="8572498" cy="969592"/>
                <a:chOff x="884551" y="5261580"/>
                <a:chExt cx="8572498" cy="969592"/>
              </a:xfrm>
            </p:grpSpPr>
            <p:grpSp>
              <p:nvGrpSpPr>
                <p:cNvPr id="220" name="Group 219"/>
                <p:cNvGrpSpPr/>
                <p:nvPr/>
              </p:nvGrpSpPr>
              <p:grpSpPr>
                <a:xfrm>
                  <a:off x="1925951" y="5261582"/>
                  <a:ext cx="7531098" cy="969590"/>
                  <a:chOff x="3946788" y="4206121"/>
                  <a:chExt cx="6111789" cy="1720671"/>
                </a:xfrm>
              </p:grpSpPr>
              <p:sp>
                <p:nvSpPr>
                  <p:cNvPr id="223" name="Rectangle 222"/>
                  <p:cNvSpPr/>
                  <p:nvPr/>
                </p:nvSpPr>
                <p:spPr>
                  <a:xfrm>
                    <a:off x="3946788" y="4206121"/>
                    <a:ext cx="6111789" cy="172067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TextBox 223"/>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ORGANISATION EMPLOYEES</a:t>
                    </a:r>
                  </a:p>
                </p:txBody>
              </p:sp>
            </p:grpSp>
            <p:sp>
              <p:nvSpPr>
                <p:cNvPr id="221" name="Rectangle 220"/>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9" name="TextBox 218"/>
              <p:cNvSpPr txBox="1"/>
              <p:nvPr/>
            </p:nvSpPr>
            <p:spPr>
              <a:xfrm>
                <a:off x="2159981" y="5399642"/>
                <a:ext cx="742851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Organisation employees, have access to the organisation’s allocated space and they can RSVP events, post comments and photos on events.</a:t>
                </a:r>
              </a:p>
            </p:txBody>
          </p:sp>
        </p:grpSp>
        <p:pic>
          <p:nvPicPr>
            <p:cNvPr id="227" name="Picture 226" descr="C:\Users\IBM_ADMIN\AppData\Local\Microsoft\Windows\Temporary Internet Files\Content.IE5\890RTDAA\MC90043394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56" y="5537044"/>
              <a:ext cx="792088" cy="78771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 name="Group 8"/>
          <p:cNvGrpSpPr/>
          <p:nvPr/>
        </p:nvGrpSpPr>
        <p:grpSpPr>
          <a:xfrm>
            <a:off x="571500" y="4434216"/>
            <a:ext cx="8572500" cy="995034"/>
            <a:chOff x="571500" y="4434216"/>
            <a:chExt cx="8572500" cy="995034"/>
          </a:xfrm>
        </p:grpSpPr>
        <p:grpSp>
          <p:nvGrpSpPr>
            <p:cNvPr id="211" name="Group 210"/>
            <p:cNvGrpSpPr/>
            <p:nvPr/>
          </p:nvGrpSpPr>
          <p:grpSpPr>
            <a:xfrm>
              <a:off x="571500" y="4434216"/>
              <a:ext cx="8572500" cy="995034"/>
              <a:chOff x="1181100" y="3792866"/>
              <a:chExt cx="8572500" cy="995034"/>
            </a:xfrm>
          </p:grpSpPr>
          <p:sp>
            <p:nvSpPr>
              <p:cNvPr id="212" name="Rectangle 211"/>
              <p:cNvSpPr/>
              <p:nvPr/>
            </p:nvSpPr>
            <p:spPr>
              <a:xfrm>
                <a:off x="2209800" y="3792866"/>
                <a:ext cx="7543800"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2227562" y="41862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Organisation managers, are administrative users within the organisation’s allocated space. They create events and moderate content posted by employee.</a:t>
                </a:r>
              </a:p>
            </p:txBody>
          </p:sp>
          <p:sp>
            <p:nvSpPr>
              <p:cNvPr id="214" name="Rectangle 213"/>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ORGANISATION MANAGERS</a:t>
                </a:r>
              </a:p>
            </p:txBody>
          </p:sp>
        </p:grpSp>
        <p:pic>
          <p:nvPicPr>
            <p:cNvPr id="228" name="Picture 227" descr="C:\Users\IBM_ADMIN\AppData\Local\Microsoft\Windows\Temporary Internet Files\Content.IE5\Z8175RZN\MC90043262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60" y="4542160"/>
              <a:ext cx="753740" cy="753740"/>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309299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1338828"/>
          </a:xfrm>
          <a:prstGeom prst="rect">
            <a:avLst/>
          </a:prstGeom>
          <a:noFill/>
        </p:spPr>
        <p:txBody>
          <a:bodyPr wrap="square" rtlCol="0">
            <a:spAutoFit/>
          </a:bodyPr>
          <a:lstStyle/>
          <a:p>
            <a:r>
              <a:rPr lang="en-US" sz="3000">
                <a:latin typeface="Abadi MT Condensed Light"/>
                <a:cs typeface="Abadi MT Condensed Light"/>
              </a:rPr>
              <a:t>Expectations: customer’s perspective</a:t>
            </a:r>
          </a:p>
          <a:p>
            <a:pPr lvl="0">
              <a:spcBef>
                <a:spcPts val="600"/>
              </a:spcBef>
            </a:pPr>
            <a:r>
              <a:rPr lang="en-US" sz="2300" i="1">
                <a:solidFill>
                  <a:prstClr val="black">
                    <a:lumMod val="65000"/>
                    <a:lumOff val="35000"/>
                  </a:prstClr>
                </a:solidFill>
                <a:latin typeface="Abadi MT Condensed Light"/>
                <a:cs typeface="Abadi MT Condensed Light"/>
              </a:rPr>
              <a:t>Willing to pay for the service, the customer has the following requirements:</a:t>
            </a:r>
          </a:p>
        </p:txBody>
      </p:sp>
      <p:grpSp>
        <p:nvGrpSpPr>
          <p:cNvPr id="3" name="Group 2"/>
          <p:cNvGrpSpPr/>
          <p:nvPr/>
        </p:nvGrpSpPr>
        <p:grpSpPr>
          <a:xfrm>
            <a:off x="571500" y="2839338"/>
            <a:ext cx="8572500" cy="1148462"/>
            <a:chOff x="571500" y="2839338"/>
            <a:chExt cx="8572500" cy="1148462"/>
          </a:xfrm>
        </p:grpSpPr>
        <p:grpSp>
          <p:nvGrpSpPr>
            <p:cNvPr id="204" name="Group 203"/>
            <p:cNvGrpSpPr/>
            <p:nvPr/>
          </p:nvGrpSpPr>
          <p:grpSpPr>
            <a:xfrm>
              <a:off x="571500" y="2946242"/>
              <a:ext cx="8572500" cy="1041558"/>
              <a:chOff x="1181100" y="2527142"/>
              <a:chExt cx="8572500" cy="1041558"/>
            </a:xfrm>
          </p:grpSpPr>
          <p:grpSp>
            <p:nvGrpSpPr>
              <p:cNvPr id="205" name="Group 204"/>
              <p:cNvGrpSpPr/>
              <p:nvPr/>
            </p:nvGrpSpPr>
            <p:grpSpPr>
              <a:xfrm>
                <a:off x="1651214" y="2527144"/>
                <a:ext cx="8102385" cy="1041556"/>
                <a:chOff x="3483166" y="4206121"/>
                <a:chExt cx="6575411" cy="1848385"/>
              </a:xfrm>
              <a:solidFill>
                <a:schemeClr val="accent6">
                  <a:lumMod val="20000"/>
                  <a:lumOff val="80000"/>
                </a:schemeClr>
              </a:solidFill>
            </p:grpSpPr>
            <p:sp>
              <p:nvSpPr>
                <p:cNvPr id="209" name="Rectangle 208"/>
                <p:cNvSpPr/>
                <p:nvPr/>
              </p:nvSpPr>
              <p:spPr>
                <a:xfrm>
                  <a:off x="3483166" y="4206121"/>
                  <a:ext cx="6575411" cy="184838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ISOLATION</a:t>
                  </a:r>
                </a:p>
              </p:txBody>
            </p:sp>
          </p:grpSp>
          <p:sp>
            <p:nvSpPr>
              <p:cNvPr id="206" name="Rectangle 205"/>
              <p:cNvSpPr/>
              <p:nvPr/>
            </p:nvSpPr>
            <p:spPr>
              <a:xfrm>
                <a:off x="1181100" y="2527142"/>
                <a:ext cx="1039987" cy="10415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2217131" y="2942192"/>
                <a:ext cx="75364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Each organisation perceives the application as its own, and does not want to be affected by the activities of the other organisations, neither wants its data to be exposed to other organisation.</a:t>
                </a:r>
              </a:p>
            </p:txBody>
          </p:sp>
        </p:grpSp>
        <p:sp>
          <p:nvSpPr>
            <p:cNvPr id="34" name="TextBox 3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7" name="Group 6"/>
          <p:cNvGrpSpPr/>
          <p:nvPr/>
        </p:nvGrpSpPr>
        <p:grpSpPr>
          <a:xfrm>
            <a:off x="571500" y="3874388"/>
            <a:ext cx="8572500" cy="1129412"/>
            <a:chOff x="571500" y="3874388"/>
            <a:chExt cx="8572500" cy="1129412"/>
          </a:xfrm>
        </p:grpSpPr>
        <p:grpSp>
          <p:nvGrpSpPr>
            <p:cNvPr id="211" name="Group 210"/>
            <p:cNvGrpSpPr/>
            <p:nvPr/>
          </p:nvGrpSpPr>
          <p:grpSpPr>
            <a:xfrm>
              <a:off x="571500" y="4008766"/>
              <a:ext cx="8572500" cy="995034"/>
              <a:chOff x="1181100" y="3792866"/>
              <a:chExt cx="8572500" cy="995034"/>
            </a:xfrm>
          </p:grpSpPr>
          <p:sp>
            <p:nvSpPr>
              <p:cNvPr id="212" name="Rectangle 211"/>
              <p:cNvSpPr/>
              <p:nvPr/>
            </p:nvSpPr>
            <p:spPr>
              <a:xfrm>
                <a:off x="2209800" y="3792866"/>
                <a:ext cx="7543800"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2227562" y="41862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Despite event management is not a core business function, the web application is expected to be always available or have its availability defined by a SLA.</a:t>
                </a:r>
              </a:p>
            </p:txBody>
          </p:sp>
          <p:sp>
            <p:nvSpPr>
              <p:cNvPr id="214" name="Rectangle 213"/>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AVAILABILITY</a:t>
                </a:r>
              </a:p>
            </p:txBody>
          </p:sp>
        </p:grpSp>
        <p:sp>
          <p:nvSpPr>
            <p:cNvPr id="29" name="TextBox 28"/>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8" name="Group 7"/>
          <p:cNvGrpSpPr/>
          <p:nvPr/>
        </p:nvGrpSpPr>
        <p:grpSpPr>
          <a:xfrm>
            <a:off x="571500" y="4890388"/>
            <a:ext cx="8572498" cy="1104012"/>
            <a:chOff x="571500" y="4890388"/>
            <a:chExt cx="8572498" cy="1104012"/>
          </a:xfrm>
        </p:grpSpPr>
        <p:grpSp>
          <p:nvGrpSpPr>
            <p:cNvPr id="217" name="Group 216"/>
            <p:cNvGrpSpPr/>
            <p:nvPr/>
          </p:nvGrpSpPr>
          <p:grpSpPr>
            <a:xfrm>
              <a:off x="571500" y="5024808"/>
              <a:ext cx="8572498" cy="969592"/>
              <a:chOff x="1092200" y="5016342"/>
              <a:chExt cx="8572498" cy="969592"/>
            </a:xfrm>
          </p:grpSpPr>
          <p:grpSp>
            <p:nvGrpSpPr>
              <p:cNvPr id="218" name="Group 217"/>
              <p:cNvGrpSpPr/>
              <p:nvPr/>
            </p:nvGrpSpPr>
            <p:grpSpPr>
              <a:xfrm>
                <a:off x="1092200" y="5016342"/>
                <a:ext cx="8572498" cy="969592"/>
                <a:chOff x="884551" y="5261580"/>
                <a:chExt cx="8572498" cy="969592"/>
              </a:xfrm>
            </p:grpSpPr>
            <p:grpSp>
              <p:nvGrpSpPr>
                <p:cNvPr id="220" name="Group 219"/>
                <p:cNvGrpSpPr/>
                <p:nvPr/>
              </p:nvGrpSpPr>
              <p:grpSpPr>
                <a:xfrm>
                  <a:off x="1925951" y="5261582"/>
                  <a:ext cx="7531098" cy="969590"/>
                  <a:chOff x="3946788" y="4206121"/>
                  <a:chExt cx="6111789" cy="1720671"/>
                </a:xfrm>
              </p:grpSpPr>
              <p:sp>
                <p:nvSpPr>
                  <p:cNvPr id="223" name="Rectangle 222"/>
                  <p:cNvSpPr/>
                  <p:nvPr/>
                </p:nvSpPr>
                <p:spPr>
                  <a:xfrm>
                    <a:off x="3946788" y="4206121"/>
                    <a:ext cx="6111789" cy="172067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TextBox 223"/>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SCALABILITY</a:t>
                    </a:r>
                  </a:p>
                </p:txBody>
              </p:sp>
            </p:grpSp>
            <p:sp>
              <p:nvSpPr>
                <p:cNvPr id="221" name="Rectangle 220"/>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9" name="TextBox 218"/>
              <p:cNvSpPr txBox="1"/>
              <p:nvPr/>
            </p:nvSpPr>
            <p:spPr>
              <a:xfrm>
                <a:off x="2159981" y="5399642"/>
                <a:ext cx="742851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Individual organisations will expect the application to scale as the demand grows despite other organisations are using the same application. </a:t>
                </a:r>
              </a:p>
            </p:txBody>
          </p:sp>
        </p:grpSp>
        <p:sp>
          <p:nvSpPr>
            <p:cNvPr id="30" name="TextBox 29"/>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217133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984885"/>
          </a:xfrm>
          <a:prstGeom prst="rect">
            <a:avLst/>
          </a:prstGeom>
          <a:noFill/>
        </p:spPr>
        <p:txBody>
          <a:bodyPr wrap="square" rtlCol="0">
            <a:spAutoFit/>
          </a:bodyPr>
          <a:lstStyle/>
          <a:p>
            <a:r>
              <a:rPr lang="en-US" sz="3000">
                <a:latin typeface="Abadi MT Condensed Light"/>
                <a:cs typeface="Abadi MT Condensed Light"/>
              </a:rPr>
              <a:t>Expectations: customer’s perspective</a:t>
            </a:r>
          </a:p>
          <a:p>
            <a:pPr lvl="0">
              <a:spcBef>
                <a:spcPts val="600"/>
              </a:spcBef>
            </a:pPr>
            <a:r>
              <a:rPr lang="en-US" sz="2300" i="1">
                <a:solidFill>
                  <a:prstClr val="black">
                    <a:lumMod val="65000"/>
                    <a:lumOff val="35000"/>
                  </a:prstClr>
                </a:solidFill>
                <a:latin typeface="Abadi MT Condensed Light"/>
                <a:cs typeface="Abadi MT Condensed Light"/>
              </a:rPr>
              <a:t>(…continued)</a:t>
            </a:r>
          </a:p>
        </p:txBody>
      </p:sp>
      <p:grpSp>
        <p:nvGrpSpPr>
          <p:cNvPr id="3" name="Group 2"/>
          <p:cNvGrpSpPr/>
          <p:nvPr/>
        </p:nvGrpSpPr>
        <p:grpSpPr>
          <a:xfrm>
            <a:off x="571500" y="2839338"/>
            <a:ext cx="8572499" cy="1148462"/>
            <a:chOff x="571500" y="2839338"/>
            <a:chExt cx="8572499" cy="1148462"/>
          </a:xfrm>
        </p:grpSpPr>
        <p:sp>
          <p:nvSpPr>
            <p:cNvPr id="209" name="Rectangle 208"/>
            <p:cNvSpPr/>
            <p:nvPr/>
          </p:nvSpPr>
          <p:spPr>
            <a:xfrm>
              <a:off x="1606550" y="2946244"/>
              <a:ext cx="7537449" cy="104155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1636960" y="29826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COSTS</a:t>
              </a:r>
            </a:p>
          </p:txBody>
        </p:sp>
        <p:sp>
          <p:nvSpPr>
            <p:cNvPr id="206" name="Rectangle 205"/>
            <p:cNvSpPr/>
            <p:nvPr/>
          </p:nvSpPr>
          <p:spPr>
            <a:xfrm>
              <a:off x="571500" y="2946242"/>
              <a:ext cx="1039987" cy="10415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1607531" y="3361292"/>
              <a:ext cx="71427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Each organisation would expect to pay a lower cost compared to the one paid for an “on premises” solution or a dedicated web application. This is the one of the adtantages of a SaaS offering.</a:t>
              </a:r>
            </a:p>
          </p:txBody>
        </p:sp>
        <p:sp>
          <p:nvSpPr>
            <p:cNvPr id="22" name="TextBox 2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4">
                      <a:lumMod val="20000"/>
                      <a:lumOff val="80000"/>
                    </a:schemeClr>
                  </a:solidFill>
                </a:rPr>
                <a:t>04</a:t>
              </a:r>
            </a:p>
          </p:txBody>
        </p:sp>
      </p:grpSp>
      <p:grpSp>
        <p:nvGrpSpPr>
          <p:cNvPr id="7" name="Group 6"/>
          <p:cNvGrpSpPr/>
          <p:nvPr/>
        </p:nvGrpSpPr>
        <p:grpSpPr>
          <a:xfrm>
            <a:off x="571500" y="3874388"/>
            <a:ext cx="8572500" cy="1129412"/>
            <a:chOff x="571500" y="3874388"/>
            <a:chExt cx="8572500" cy="1129412"/>
          </a:xfrm>
        </p:grpSpPr>
        <p:sp>
          <p:nvSpPr>
            <p:cNvPr id="212" name="Rectangle 211"/>
            <p:cNvSpPr/>
            <p:nvPr/>
          </p:nvSpPr>
          <p:spPr>
            <a:xfrm>
              <a:off x="1600200" y="4008766"/>
              <a:ext cx="7543800" cy="995034"/>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1617962" y="44021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Customers might want to be able to customise the application in terms of brand logo, style sheets. Additional customisation impling custom data format and custom plugins need to be carefully assessed.</a:t>
              </a:r>
            </a:p>
          </p:txBody>
        </p:sp>
        <p:sp>
          <p:nvSpPr>
            <p:cNvPr id="214" name="Rectangle 213"/>
            <p:cNvSpPr/>
            <p:nvPr/>
          </p:nvSpPr>
          <p:spPr>
            <a:xfrm>
              <a:off x="571500" y="4008766"/>
              <a:ext cx="1032935" cy="995034"/>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1537026" y="4050459"/>
              <a:ext cx="62226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CUSTOMISABILITY</a:t>
              </a:r>
            </a:p>
          </p:txBody>
        </p:sp>
        <p:sp>
          <p:nvSpPr>
            <p:cNvPr id="23" name="TextBox 22"/>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2">
                      <a:lumMod val="20000"/>
                      <a:lumOff val="80000"/>
                    </a:schemeClr>
                  </a:solidFill>
                </a:rPr>
                <a:t>05</a:t>
              </a:r>
            </a:p>
          </p:txBody>
        </p:sp>
      </p:grpSp>
      <p:grpSp>
        <p:nvGrpSpPr>
          <p:cNvPr id="8" name="Group 7"/>
          <p:cNvGrpSpPr/>
          <p:nvPr/>
        </p:nvGrpSpPr>
        <p:grpSpPr>
          <a:xfrm>
            <a:off x="571500" y="4890388"/>
            <a:ext cx="8572498" cy="1104012"/>
            <a:chOff x="571500" y="4890388"/>
            <a:chExt cx="8572498" cy="1104012"/>
          </a:xfrm>
        </p:grpSpPr>
        <p:sp>
          <p:nvSpPr>
            <p:cNvPr id="223" name="Rectangle 222"/>
            <p:cNvSpPr/>
            <p:nvPr/>
          </p:nvSpPr>
          <p:spPr>
            <a:xfrm>
              <a:off x="1612900" y="5024810"/>
              <a:ext cx="7531098" cy="96959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TextBox 223"/>
            <p:cNvSpPr txBox="1"/>
            <p:nvPr/>
          </p:nvSpPr>
          <p:spPr>
            <a:xfrm>
              <a:off x="1579810" y="5061206"/>
              <a:ext cx="5538540"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3">
                      <a:lumMod val="50000"/>
                    </a:schemeClr>
                  </a:solidFill>
                  <a:latin typeface="Abadi MT Condensed Light"/>
                  <a:cs typeface="Abadi MT Condensed Light"/>
                </a:defRPr>
              </a:lvl1pPr>
            </a:lstStyle>
            <a:p>
              <a:r>
                <a:rPr lang="en-US" dirty="0"/>
                <a:t>REGULATORY COMPLIANCE</a:t>
              </a:r>
            </a:p>
          </p:txBody>
        </p:sp>
        <p:sp>
          <p:nvSpPr>
            <p:cNvPr id="221" name="Rectangle 220"/>
            <p:cNvSpPr/>
            <p:nvPr/>
          </p:nvSpPr>
          <p:spPr>
            <a:xfrm>
              <a:off x="571500" y="5024808"/>
              <a:ext cx="1039987" cy="963242"/>
            </a:xfrm>
            <a:prstGeom prst="rect">
              <a:avLst/>
            </a:prstGeom>
            <a:solidFill>
              <a:srgbClr val="77933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TextBox 218"/>
            <p:cNvSpPr txBox="1"/>
            <p:nvPr/>
          </p:nvSpPr>
          <p:spPr>
            <a:xfrm>
              <a:off x="1639281" y="5408108"/>
              <a:ext cx="7428519" cy="492443"/>
            </a:xfrm>
            <a:prstGeom prst="rect">
              <a:avLst/>
            </a:prstGeom>
            <a:noFill/>
          </p:spPr>
          <p:txBody>
            <a:bodyPr wrap="square" lIns="108000" tIns="0" rIns="108000" bIns="0" rtlCol="0" anchor="t" anchorCtr="0">
              <a:spAutoFit/>
            </a:bodyPr>
            <a:lstStyle/>
            <a:p>
              <a:r>
                <a:rPr lang="en-US" sz="1600" i="1" dirty="0">
                  <a:solidFill>
                    <a:srgbClr val="586E2E"/>
                  </a:solidFill>
                  <a:latin typeface="Abadi MT Condensed Light"/>
                  <a:cs typeface="Abadi MT Condensed Light"/>
                </a:rPr>
                <a:t>In this case, because of the nature of the application there is no specific requirements for compliance, as the information maintained is not sensitive. Still, some level of security is expected.</a:t>
              </a:r>
            </a:p>
          </p:txBody>
        </p:sp>
        <p:sp>
          <p:nvSpPr>
            <p:cNvPr id="24" name="TextBox 23"/>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3">
                      <a:lumMod val="20000"/>
                      <a:lumOff val="80000"/>
                    </a:schemeClr>
                  </a:solidFill>
                </a:rPr>
                <a:t>06</a:t>
              </a:r>
            </a:p>
          </p:txBody>
        </p:sp>
      </p:grpSp>
    </p:spTree>
    <p:extLst>
      <p:ext uri="{BB962C8B-B14F-4D97-AF65-F5344CB8AC3E}">
        <p14:creationId xmlns:p14="http://schemas.microsoft.com/office/powerpoint/2010/main" val="1104984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14</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1338828"/>
          </a:xfrm>
          <a:prstGeom prst="rect">
            <a:avLst/>
          </a:prstGeom>
          <a:noFill/>
        </p:spPr>
        <p:txBody>
          <a:bodyPr wrap="square" rtlCol="0">
            <a:spAutoFit/>
          </a:bodyPr>
          <a:lstStyle/>
          <a:p>
            <a:r>
              <a:rPr lang="en-US" sz="3000">
                <a:latin typeface="Abadi MT Condensed Light"/>
                <a:cs typeface="Abadi MT Condensed Light"/>
              </a:rPr>
              <a:t>Expectations: provider’s perspective</a:t>
            </a:r>
          </a:p>
          <a:p>
            <a:pPr lvl="0">
              <a:spcBef>
                <a:spcPts val="600"/>
              </a:spcBef>
            </a:pPr>
            <a:r>
              <a:rPr lang="en-US" sz="2300" i="1">
                <a:solidFill>
                  <a:prstClr val="black">
                    <a:lumMod val="65000"/>
                    <a:lumOff val="35000"/>
                  </a:prstClr>
                </a:solidFill>
                <a:latin typeface="Abadi MT Condensed Light"/>
                <a:cs typeface="Abadi MT Condensed Light"/>
              </a:rPr>
              <a:t>The key goals of the provider are to provide a good service and generate profit while doing it. Therefore, the following requirements:</a:t>
            </a:r>
          </a:p>
        </p:txBody>
      </p:sp>
      <p:grpSp>
        <p:nvGrpSpPr>
          <p:cNvPr id="3" name="Group 2"/>
          <p:cNvGrpSpPr/>
          <p:nvPr/>
        </p:nvGrpSpPr>
        <p:grpSpPr>
          <a:xfrm>
            <a:off x="571500" y="2907074"/>
            <a:ext cx="8572500" cy="1148462"/>
            <a:chOff x="571500" y="2839338"/>
            <a:chExt cx="8572500" cy="1148462"/>
          </a:xfrm>
        </p:grpSpPr>
        <p:grpSp>
          <p:nvGrpSpPr>
            <p:cNvPr id="204" name="Group 203"/>
            <p:cNvGrpSpPr/>
            <p:nvPr/>
          </p:nvGrpSpPr>
          <p:grpSpPr>
            <a:xfrm>
              <a:off x="571500" y="2946242"/>
              <a:ext cx="8572500" cy="1041558"/>
              <a:chOff x="1181100" y="2527142"/>
              <a:chExt cx="8572500" cy="1041558"/>
            </a:xfrm>
          </p:grpSpPr>
          <p:grpSp>
            <p:nvGrpSpPr>
              <p:cNvPr id="205" name="Group 204"/>
              <p:cNvGrpSpPr/>
              <p:nvPr/>
            </p:nvGrpSpPr>
            <p:grpSpPr>
              <a:xfrm>
                <a:off x="1651214" y="2527144"/>
                <a:ext cx="8102385" cy="1041556"/>
                <a:chOff x="3483166" y="4206121"/>
                <a:chExt cx="6575411" cy="1848385"/>
              </a:xfrm>
              <a:solidFill>
                <a:schemeClr val="accent6">
                  <a:lumMod val="20000"/>
                  <a:lumOff val="80000"/>
                </a:schemeClr>
              </a:solidFill>
            </p:grpSpPr>
            <p:sp>
              <p:nvSpPr>
                <p:cNvPr id="209" name="Rectangle 208"/>
                <p:cNvSpPr/>
                <p:nvPr/>
              </p:nvSpPr>
              <p:spPr>
                <a:xfrm>
                  <a:off x="3483166" y="4206121"/>
                  <a:ext cx="6575411" cy="184838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MEET CUSTOMER’S (AGREED) EXPECTATIONS</a:t>
                  </a:r>
                </a:p>
              </p:txBody>
            </p:sp>
          </p:grpSp>
          <p:sp>
            <p:nvSpPr>
              <p:cNvPr id="206" name="Rectangle 205"/>
              <p:cNvSpPr/>
              <p:nvPr/>
            </p:nvSpPr>
            <p:spPr>
              <a:xfrm>
                <a:off x="1181100" y="2527142"/>
                <a:ext cx="1039987" cy="10415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2217131" y="2942192"/>
                <a:ext cx="75364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Cloud Dynamics primary concern is to ensure that the SaaS offering meets the customer expectations, which have been defined through the SLA (availability, data confidentiality, performance, …). </a:t>
                </a:r>
              </a:p>
            </p:txBody>
          </p:sp>
        </p:grpSp>
        <p:sp>
          <p:nvSpPr>
            <p:cNvPr id="34" name="TextBox 3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7" name="Group 6"/>
          <p:cNvGrpSpPr/>
          <p:nvPr/>
        </p:nvGrpSpPr>
        <p:grpSpPr>
          <a:xfrm>
            <a:off x="571500" y="3942124"/>
            <a:ext cx="8572500" cy="1129412"/>
            <a:chOff x="571500" y="3874388"/>
            <a:chExt cx="8572500" cy="1129412"/>
          </a:xfrm>
        </p:grpSpPr>
        <p:grpSp>
          <p:nvGrpSpPr>
            <p:cNvPr id="211" name="Group 210"/>
            <p:cNvGrpSpPr/>
            <p:nvPr/>
          </p:nvGrpSpPr>
          <p:grpSpPr>
            <a:xfrm>
              <a:off x="571500" y="4008766"/>
              <a:ext cx="8572500" cy="995034"/>
              <a:chOff x="1181100" y="3792866"/>
              <a:chExt cx="8572500" cy="995034"/>
            </a:xfrm>
          </p:grpSpPr>
          <p:sp>
            <p:nvSpPr>
              <p:cNvPr id="212" name="Rectangle 211"/>
              <p:cNvSpPr/>
              <p:nvPr/>
            </p:nvSpPr>
            <p:spPr>
              <a:xfrm>
                <a:off x="2209800" y="3792866"/>
                <a:ext cx="7543800"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2227562" y="41862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Cloud Dynamics is providing “Your Events” as a </a:t>
                </a:r>
                <a:r>
                  <a:rPr lang="en-US" sz="1600" u="sng" dirty="0"/>
                  <a:t>commercial</a:t>
                </a:r>
                <a:r>
                  <a:rPr lang="en-US" sz="1600" dirty="0"/>
                  <a:t> offering. Hence, the need to run the service with a profitable margin, which ensure its future delivery and prosperity.</a:t>
                </a:r>
              </a:p>
            </p:txBody>
          </p:sp>
          <p:sp>
            <p:nvSpPr>
              <p:cNvPr id="214" name="Rectangle 213"/>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PROFITABILITY</a:t>
                </a:r>
              </a:p>
            </p:txBody>
          </p:sp>
        </p:grpSp>
        <p:sp>
          <p:nvSpPr>
            <p:cNvPr id="29" name="TextBox 28"/>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8" name="Group 7"/>
          <p:cNvGrpSpPr/>
          <p:nvPr/>
        </p:nvGrpSpPr>
        <p:grpSpPr>
          <a:xfrm>
            <a:off x="571500" y="4958124"/>
            <a:ext cx="8572498" cy="1104012"/>
            <a:chOff x="571500" y="4890388"/>
            <a:chExt cx="8572498" cy="1104012"/>
          </a:xfrm>
        </p:grpSpPr>
        <p:grpSp>
          <p:nvGrpSpPr>
            <p:cNvPr id="217" name="Group 216"/>
            <p:cNvGrpSpPr/>
            <p:nvPr/>
          </p:nvGrpSpPr>
          <p:grpSpPr>
            <a:xfrm>
              <a:off x="571500" y="5024808"/>
              <a:ext cx="8572498" cy="969592"/>
              <a:chOff x="1092200" y="5016342"/>
              <a:chExt cx="8572498" cy="969592"/>
            </a:xfrm>
          </p:grpSpPr>
          <p:grpSp>
            <p:nvGrpSpPr>
              <p:cNvPr id="218" name="Group 217"/>
              <p:cNvGrpSpPr/>
              <p:nvPr/>
            </p:nvGrpSpPr>
            <p:grpSpPr>
              <a:xfrm>
                <a:off x="1092200" y="5016342"/>
                <a:ext cx="8572498" cy="969592"/>
                <a:chOff x="884551" y="5261580"/>
                <a:chExt cx="8572498" cy="969592"/>
              </a:xfrm>
            </p:grpSpPr>
            <p:grpSp>
              <p:nvGrpSpPr>
                <p:cNvPr id="220" name="Group 219"/>
                <p:cNvGrpSpPr/>
                <p:nvPr/>
              </p:nvGrpSpPr>
              <p:grpSpPr>
                <a:xfrm>
                  <a:off x="1925951" y="5261582"/>
                  <a:ext cx="7531098" cy="969590"/>
                  <a:chOff x="3946788" y="4206121"/>
                  <a:chExt cx="6111789" cy="1720671"/>
                </a:xfrm>
              </p:grpSpPr>
              <p:sp>
                <p:nvSpPr>
                  <p:cNvPr id="223" name="Rectangle 222"/>
                  <p:cNvSpPr/>
                  <p:nvPr/>
                </p:nvSpPr>
                <p:spPr>
                  <a:xfrm>
                    <a:off x="3946788" y="4206121"/>
                    <a:ext cx="6111789" cy="172067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TextBox 223"/>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BILLING</a:t>
                    </a:r>
                  </a:p>
                </p:txBody>
              </p:sp>
            </p:grpSp>
            <p:sp>
              <p:nvSpPr>
                <p:cNvPr id="221" name="Rectangle 220"/>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9" name="TextBox 218"/>
              <p:cNvSpPr txBox="1"/>
              <p:nvPr/>
            </p:nvSpPr>
            <p:spPr>
              <a:xfrm>
                <a:off x="2159981" y="5399642"/>
                <a:ext cx="742851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Cloud Dynamics requires a way to bill the different customers. In order to provide a fair billing, the application needs to be instrumented with monitoring capability that will inform the costing scheme.</a:t>
                </a:r>
              </a:p>
            </p:txBody>
          </p:sp>
        </p:grpSp>
        <p:sp>
          <p:nvSpPr>
            <p:cNvPr id="30" name="TextBox 29"/>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1098462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938719"/>
          </a:xfrm>
          <a:prstGeom prst="rect">
            <a:avLst/>
          </a:prstGeom>
          <a:noFill/>
        </p:spPr>
        <p:txBody>
          <a:bodyPr wrap="square" rtlCol="0">
            <a:spAutoFit/>
          </a:bodyPr>
          <a:lstStyle/>
          <a:p>
            <a:r>
              <a:rPr lang="en-US" sz="3000">
                <a:latin typeface="Abadi MT Condensed Light"/>
                <a:cs typeface="Abadi MT Condensed Light"/>
              </a:rPr>
              <a:t>Expectations: provider’s perspective</a:t>
            </a:r>
          </a:p>
          <a:p>
            <a:pPr lvl="0">
              <a:spcBef>
                <a:spcPts val="600"/>
              </a:spcBef>
            </a:pPr>
            <a:r>
              <a:rPr lang="en-US" sz="2000" i="1">
                <a:solidFill>
                  <a:prstClr val="black">
                    <a:lumMod val="65000"/>
                    <a:lumOff val="35000"/>
                  </a:prstClr>
                </a:solidFill>
                <a:latin typeface="Abadi MT Condensed Light"/>
                <a:cs typeface="Abadi MT Condensed Light"/>
              </a:rPr>
              <a:t>(…continued)</a:t>
            </a:r>
          </a:p>
        </p:txBody>
      </p:sp>
      <p:grpSp>
        <p:nvGrpSpPr>
          <p:cNvPr id="3" name="Group 2"/>
          <p:cNvGrpSpPr/>
          <p:nvPr/>
        </p:nvGrpSpPr>
        <p:grpSpPr>
          <a:xfrm>
            <a:off x="571500" y="2839338"/>
            <a:ext cx="8572499" cy="1148462"/>
            <a:chOff x="571500" y="2839338"/>
            <a:chExt cx="8572499" cy="1148462"/>
          </a:xfrm>
        </p:grpSpPr>
        <p:sp>
          <p:nvSpPr>
            <p:cNvPr id="209" name="Rectangle 208"/>
            <p:cNvSpPr/>
            <p:nvPr/>
          </p:nvSpPr>
          <p:spPr>
            <a:xfrm>
              <a:off x="1606550" y="2946244"/>
              <a:ext cx="7537449" cy="104155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1636960" y="29826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DIFFERENT SERVICE LEVELS</a:t>
              </a:r>
            </a:p>
          </p:txBody>
        </p:sp>
        <p:sp>
          <p:nvSpPr>
            <p:cNvPr id="206" name="Rectangle 205"/>
            <p:cNvSpPr/>
            <p:nvPr/>
          </p:nvSpPr>
          <p:spPr>
            <a:xfrm>
              <a:off x="571500" y="2946242"/>
              <a:ext cx="1039987" cy="10415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1607530" y="3361292"/>
              <a:ext cx="75364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Even though not planned for the initial release, Cloud Dynamics expects to differentiate the service in order to attract a larger market segment. This has implications on the application architecture and design.</a:t>
              </a:r>
            </a:p>
          </p:txBody>
        </p:sp>
        <p:sp>
          <p:nvSpPr>
            <p:cNvPr id="22" name="TextBox 2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4">
                      <a:lumMod val="20000"/>
                      <a:lumOff val="80000"/>
                    </a:schemeClr>
                  </a:solidFill>
                </a:rPr>
                <a:t>04</a:t>
              </a:r>
            </a:p>
          </p:txBody>
        </p:sp>
      </p:grpSp>
      <p:grpSp>
        <p:nvGrpSpPr>
          <p:cNvPr id="7" name="Group 6"/>
          <p:cNvGrpSpPr/>
          <p:nvPr/>
        </p:nvGrpSpPr>
        <p:grpSpPr>
          <a:xfrm>
            <a:off x="571500" y="3874388"/>
            <a:ext cx="8572500" cy="1129412"/>
            <a:chOff x="571500" y="3874388"/>
            <a:chExt cx="8572500" cy="1129412"/>
          </a:xfrm>
        </p:grpSpPr>
        <p:sp>
          <p:nvSpPr>
            <p:cNvPr id="212" name="Rectangle 211"/>
            <p:cNvSpPr/>
            <p:nvPr/>
          </p:nvSpPr>
          <p:spPr>
            <a:xfrm>
              <a:off x="1600200" y="4008766"/>
              <a:ext cx="7543800" cy="995034"/>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1617962" y="44021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Because each customer expects to have its own environment, the provider needs to put in place a mechanism for providing new environments for new customer. It is better is such process is automated.</a:t>
              </a:r>
            </a:p>
          </p:txBody>
        </p:sp>
        <p:sp>
          <p:nvSpPr>
            <p:cNvPr id="214" name="Rectangle 213"/>
            <p:cNvSpPr/>
            <p:nvPr/>
          </p:nvSpPr>
          <p:spPr>
            <a:xfrm>
              <a:off x="571500" y="4008766"/>
              <a:ext cx="1032935" cy="995034"/>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1537026" y="4050459"/>
              <a:ext cx="62226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PROVISIONING</a:t>
              </a:r>
            </a:p>
          </p:txBody>
        </p:sp>
        <p:sp>
          <p:nvSpPr>
            <p:cNvPr id="23" name="TextBox 22"/>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2">
                      <a:lumMod val="20000"/>
                      <a:lumOff val="80000"/>
                    </a:schemeClr>
                  </a:solidFill>
                </a:rPr>
                <a:t>05</a:t>
              </a:r>
            </a:p>
          </p:txBody>
        </p:sp>
      </p:grpSp>
      <p:grpSp>
        <p:nvGrpSpPr>
          <p:cNvPr id="8" name="Group 7"/>
          <p:cNvGrpSpPr/>
          <p:nvPr/>
        </p:nvGrpSpPr>
        <p:grpSpPr>
          <a:xfrm>
            <a:off x="571500" y="4890388"/>
            <a:ext cx="8572498" cy="1104012"/>
            <a:chOff x="571500" y="4890388"/>
            <a:chExt cx="8572498" cy="1104012"/>
          </a:xfrm>
        </p:grpSpPr>
        <p:sp>
          <p:nvSpPr>
            <p:cNvPr id="223" name="Rectangle 222"/>
            <p:cNvSpPr/>
            <p:nvPr/>
          </p:nvSpPr>
          <p:spPr>
            <a:xfrm>
              <a:off x="1612900" y="5024810"/>
              <a:ext cx="7531098" cy="96959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TextBox 223"/>
            <p:cNvSpPr txBox="1"/>
            <p:nvPr/>
          </p:nvSpPr>
          <p:spPr>
            <a:xfrm>
              <a:off x="1579810" y="5061206"/>
              <a:ext cx="5538540"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3">
                      <a:lumMod val="50000"/>
                    </a:schemeClr>
                  </a:solidFill>
                  <a:latin typeface="Abadi MT Condensed Light"/>
                  <a:cs typeface="Abadi MT Condensed Light"/>
                </a:defRPr>
              </a:lvl1pPr>
            </a:lstStyle>
            <a:p>
              <a:r>
                <a:rPr lang="en-US" dirty="0"/>
                <a:t>MAINTAINABILITY</a:t>
              </a:r>
            </a:p>
          </p:txBody>
        </p:sp>
        <p:sp>
          <p:nvSpPr>
            <p:cNvPr id="221" name="Rectangle 220"/>
            <p:cNvSpPr/>
            <p:nvPr/>
          </p:nvSpPr>
          <p:spPr>
            <a:xfrm>
              <a:off x="571500" y="5024808"/>
              <a:ext cx="1039987" cy="963242"/>
            </a:xfrm>
            <a:prstGeom prst="rect">
              <a:avLst/>
            </a:prstGeom>
            <a:solidFill>
              <a:srgbClr val="77933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TextBox 218"/>
            <p:cNvSpPr txBox="1"/>
            <p:nvPr/>
          </p:nvSpPr>
          <p:spPr>
            <a:xfrm>
              <a:off x="1639281" y="5408108"/>
              <a:ext cx="7428519" cy="492443"/>
            </a:xfrm>
            <a:prstGeom prst="rect">
              <a:avLst/>
            </a:prstGeom>
            <a:noFill/>
          </p:spPr>
          <p:txBody>
            <a:bodyPr wrap="square" lIns="108000" tIns="0" rIns="108000" bIns="0" rtlCol="0" anchor="t" anchorCtr="0">
              <a:spAutoFit/>
            </a:bodyPr>
            <a:lstStyle/>
            <a:p>
              <a:r>
                <a:rPr lang="en-US" sz="1600" i="1" dirty="0">
                  <a:solidFill>
                    <a:srgbClr val="586E2E"/>
                  </a:solidFill>
                  <a:latin typeface="Abadi MT Condensed Light"/>
                  <a:cs typeface="Abadi MT Condensed Light"/>
                </a:rPr>
                <a:t>As the user base grows and the application takes up the market, Cloud Dynamics needs to be able to easily upgrade, bug fix, and maintain the application, with minimal impact on existing customers.</a:t>
              </a:r>
            </a:p>
          </p:txBody>
        </p:sp>
        <p:sp>
          <p:nvSpPr>
            <p:cNvPr id="24" name="TextBox 23"/>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3">
                      <a:lumMod val="20000"/>
                      <a:lumOff val="80000"/>
                    </a:schemeClr>
                  </a:solidFill>
                </a:rPr>
                <a:t>06</a:t>
              </a:r>
            </a:p>
          </p:txBody>
        </p:sp>
      </p:grpSp>
    </p:spTree>
    <p:extLst>
      <p:ext uri="{BB962C8B-B14F-4D97-AF65-F5344CB8AC3E}">
        <p14:creationId xmlns:p14="http://schemas.microsoft.com/office/powerpoint/2010/main" val="371653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55" name="Straight Connector 54"/>
          <p:cNvCxnSpPr/>
          <p:nvPr/>
        </p:nvCxnSpPr>
        <p:spPr>
          <a:xfrm>
            <a:off x="1608643"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14387"/>
            <a:ext cx="1608642"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YOUR EVENTS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693307" y="1553624"/>
            <a:ext cx="7361794" cy="938719"/>
          </a:xfrm>
          <a:prstGeom prst="rect">
            <a:avLst/>
          </a:prstGeom>
          <a:noFill/>
        </p:spPr>
        <p:txBody>
          <a:bodyPr wrap="square" rtlCol="0">
            <a:spAutoFit/>
          </a:bodyPr>
          <a:lstStyle/>
          <a:p>
            <a:r>
              <a:rPr lang="en-US" sz="3000">
                <a:latin typeface="Abadi MT Condensed Light"/>
                <a:cs typeface="Abadi MT Condensed Light"/>
              </a:rPr>
              <a:t>Expectations: provider’s perspective</a:t>
            </a:r>
          </a:p>
          <a:p>
            <a:pPr lvl="0">
              <a:spcBef>
                <a:spcPts val="600"/>
              </a:spcBef>
            </a:pPr>
            <a:r>
              <a:rPr lang="en-US" sz="2000" i="1">
                <a:solidFill>
                  <a:prstClr val="black">
                    <a:lumMod val="65000"/>
                    <a:lumOff val="35000"/>
                  </a:prstClr>
                </a:solidFill>
                <a:latin typeface="Abadi MT Condensed Light"/>
                <a:cs typeface="Abadi MT Condensed Light"/>
              </a:rPr>
              <a:t>(…continued)</a:t>
            </a:r>
          </a:p>
        </p:txBody>
      </p:sp>
      <p:grpSp>
        <p:nvGrpSpPr>
          <p:cNvPr id="11" name="Group 10"/>
          <p:cNvGrpSpPr/>
          <p:nvPr/>
        </p:nvGrpSpPr>
        <p:grpSpPr>
          <a:xfrm>
            <a:off x="571500" y="2839338"/>
            <a:ext cx="8572499" cy="1148462"/>
            <a:chOff x="571500" y="2839338"/>
            <a:chExt cx="8572499" cy="1148462"/>
          </a:xfrm>
        </p:grpSpPr>
        <p:sp>
          <p:nvSpPr>
            <p:cNvPr id="209" name="Rectangle 208"/>
            <p:cNvSpPr/>
            <p:nvPr/>
          </p:nvSpPr>
          <p:spPr>
            <a:xfrm>
              <a:off x="1606550" y="2946244"/>
              <a:ext cx="7537449" cy="1041556"/>
            </a:xfrm>
            <a:prstGeom prst="rect">
              <a:avLst/>
            </a:prstGeom>
            <a:solidFill>
              <a:srgbClr val="FBF0B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p:cNvSpPr txBox="1"/>
            <p:nvPr/>
          </p:nvSpPr>
          <p:spPr>
            <a:xfrm>
              <a:off x="1636960" y="29826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rgbClr val="A59030"/>
                  </a:solidFill>
                </a:rPr>
                <a:t>MONITORING</a:t>
              </a:r>
            </a:p>
          </p:txBody>
        </p:sp>
        <p:sp>
          <p:nvSpPr>
            <p:cNvPr id="206" name="Rectangle 205"/>
            <p:cNvSpPr/>
            <p:nvPr/>
          </p:nvSpPr>
          <p:spPr>
            <a:xfrm>
              <a:off x="571500" y="2946242"/>
              <a:ext cx="1039987" cy="1041558"/>
            </a:xfrm>
            <a:prstGeom prst="rect">
              <a:avLst/>
            </a:prstGeom>
            <a:solidFill>
              <a:srgbClr val="D1B63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1607530" y="3361292"/>
              <a:ext cx="75364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rgbClr val="A59030"/>
                  </a:solidFill>
                </a:rPr>
                <a:t>Monitoring is not only required to identify problematic trends that would prevents meeting the agreed SLA but it is also required to capture the activities of the customers to inform billing and learn about usage.</a:t>
              </a:r>
            </a:p>
          </p:txBody>
        </p:sp>
        <p:sp>
          <p:nvSpPr>
            <p:cNvPr id="22" name="TextBox 2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rgbClr val="FBEFD9"/>
                  </a:solidFill>
                </a:rPr>
                <a:t>07</a:t>
              </a:r>
            </a:p>
          </p:txBody>
        </p:sp>
      </p:grpSp>
      <p:grpSp>
        <p:nvGrpSpPr>
          <p:cNvPr id="10" name="Group 9"/>
          <p:cNvGrpSpPr/>
          <p:nvPr/>
        </p:nvGrpSpPr>
        <p:grpSpPr>
          <a:xfrm>
            <a:off x="571500" y="3908256"/>
            <a:ext cx="8572500" cy="1129412"/>
            <a:chOff x="571500" y="3874388"/>
            <a:chExt cx="8572500" cy="1129412"/>
          </a:xfrm>
        </p:grpSpPr>
        <p:sp>
          <p:nvSpPr>
            <p:cNvPr id="212" name="Rectangle 211"/>
            <p:cNvSpPr/>
            <p:nvPr/>
          </p:nvSpPr>
          <p:spPr>
            <a:xfrm>
              <a:off x="1600200" y="4008766"/>
              <a:ext cx="7543800" cy="995034"/>
            </a:xfrm>
            <a:prstGeom prst="rect">
              <a:avLst/>
            </a:prstGeom>
            <a:solidFill>
              <a:schemeClr val="bg2">
                <a:lumMod val="9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p:cNvSpPr txBox="1"/>
            <p:nvPr/>
          </p:nvSpPr>
          <p:spPr>
            <a:xfrm>
              <a:off x="1617962" y="44021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615C38"/>
                  </a:solidFill>
                </a:rPr>
                <a:t>As the number of customers grows manual processes become unsustainable for Cloud Dynamics and a large number of tasks need to be automated from deployment, to elastic scalability, and other functions.</a:t>
              </a:r>
            </a:p>
          </p:txBody>
        </p:sp>
        <p:sp>
          <p:nvSpPr>
            <p:cNvPr id="214" name="Rectangle 213"/>
            <p:cNvSpPr/>
            <p:nvPr/>
          </p:nvSpPr>
          <p:spPr>
            <a:xfrm>
              <a:off x="571500" y="4008766"/>
              <a:ext cx="1032935" cy="995034"/>
            </a:xfrm>
            <a:prstGeom prst="rect">
              <a:avLst/>
            </a:prstGeom>
            <a:solidFill>
              <a:schemeClr val="bg2">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TextBox 215"/>
            <p:cNvSpPr txBox="1"/>
            <p:nvPr/>
          </p:nvSpPr>
          <p:spPr>
            <a:xfrm>
              <a:off x="1537026" y="4050459"/>
              <a:ext cx="62226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solidFill>
                    <a:srgbClr val="615C38"/>
                  </a:solidFill>
                </a:rPr>
                <a:t>AUTOMATION</a:t>
              </a:r>
            </a:p>
          </p:txBody>
        </p:sp>
        <p:sp>
          <p:nvSpPr>
            <p:cNvPr id="23" name="TextBox 22"/>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bg2"/>
                  </a:solidFill>
                </a:rPr>
                <a:t>08</a:t>
              </a:r>
            </a:p>
          </p:txBody>
        </p:sp>
      </p:grpSp>
    </p:spTree>
    <p:extLst>
      <p:ext uri="{BB962C8B-B14F-4D97-AF65-F5344CB8AC3E}">
        <p14:creationId xmlns:p14="http://schemas.microsoft.com/office/powerpoint/2010/main" val="4155593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1938856"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THOUGHTS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23519" y="1553624"/>
            <a:ext cx="7120481" cy="2908489"/>
          </a:xfrm>
          <a:prstGeom prst="rect">
            <a:avLst/>
          </a:prstGeom>
          <a:noFill/>
        </p:spPr>
        <p:txBody>
          <a:bodyPr wrap="square" rtlCol="0">
            <a:spAutoFit/>
          </a:bodyPr>
          <a:lstStyle/>
          <a:p>
            <a:r>
              <a:rPr lang="en-US" sz="3000">
                <a:latin typeface="Abadi MT Condensed Light"/>
                <a:cs typeface="Abadi MT Condensed Light"/>
              </a:rPr>
              <a:t>How to design and implement “Your Events”?</a:t>
            </a:r>
          </a:p>
          <a:p>
            <a:pPr lvl="0">
              <a:spcBef>
                <a:spcPts val="600"/>
              </a:spcBef>
            </a:pPr>
            <a:r>
              <a:rPr lang="en-US" sz="2300" i="1">
                <a:solidFill>
                  <a:prstClr val="black">
                    <a:lumMod val="65000"/>
                    <a:lumOff val="35000"/>
                  </a:prstClr>
                </a:solidFill>
                <a:latin typeface="Abadi MT Condensed Light"/>
                <a:cs typeface="Abadi MT Condensed Light"/>
              </a:rPr>
              <a:t>When analysed with a bit of detail, “Your Events” already shows a considerable degree of complexity.</a:t>
            </a:r>
          </a:p>
          <a:p>
            <a:pPr lvl="0">
              <a:spcBef>
                <a:spcPts val="600"/>
              </a:spcBef>
            </a:pPr>
            <a:r>
              <a:rPr lang="en-US" sz="2300" i="1">
                <a:solidFill>
                  <a:prstClr val="black">
                    <a:lumMod val="65000"/>
                    <a:lumOff val="35000"/>
                  </a:prstClr>
                </a:solidFill>
                <a:latin typeface="Abadi MT Condensed Light"/>
                <a:cs typeface="Abadi MT Condensed Light"/>
              </a:rPr>
              <a:t>Such complexity is primarily due to delivering “Your Events” as SaaS offering, and to what this entails from both the customer’s and provider’s perspective.</a:t>
            </a:r>
          </a:p>
          <a:p>
            <a:pPr lvl="0">
              <a:spcBef>
                <a:spcPts val="600"/>
              </a:spcBef>
            </a:pPr>
            <a:r>
              <a:rPr lang="en-US" sz="2300" i="1">
                <a:solidFill>
                  <a:prstClr val="black">
                    <a:lumMod val="65000"/>
                    <a:lumOff val="35000"/>
                  </a:prstClr>
                </a:solidFill>
                <a:latin typeface="Abadi MT Condensed Light"/>
                <a:cs typeface="Abadi MT Condensed Light"/>
              </a:rPr>
              <a:t>We will explore how to build such applications by looking at:</a:t>
            </a:r>
          </a:p>
        </p:txBody>
      </p:sp>
      <p:grpSp>
        <p:nvGrpSpPr>
          <p:cNvPr id="24" name="Group 23"/>
          <p:cNvGrpSpPr/>
          <p:nvPr/>
        </p:nvGrpSpPr>
        <p:grpSpPr>
          <a:xfrm>
            <a:off x="1189569" y="4477027"/>
            <a:ext cx="7954430" cy="416704"/>
            <a:chOff x="897468" y="2388214"/>
            <a:chExt cx="7954430" cy="416704"/>
          </a:xfrm>
        </p:grpSpPr>
        <p:grpSp>
          <p:nvGrpSpPr>
            <p:cNvPr id="25" name="Group 24"/>
            <p:cNvGrpSpPr/>
            <p:nvPr/>
          </p:nvGrpSpPr>
          <p:grpSpPr>
            <a:xfrm>
              <a:off x="1006231" y="2395088"/>
              <a:ext cx="7845667" cy="409830"/>
              <a:chOff x="1006231" y="2570930"/>
              <a:chExt cx="7845667" cy="409830"/>
            </a:xfrm>
          </p:grpSpPr>
          <p:sp>
            <p:nvSpPr>
              <p:cNvPr id="28" name="Rectangle 27"/>
              <p:cNvSpPr/>
              <p:nvPr/>
            </p:nvSpPr>
            <p:spPr>
              <a:xfrm>
                <a:off x="1006231" y="2570930"/>
                <a:ext cx="7845667" cy="40983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655223" y="2602380"/>
                <a:ext cx="6413500"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CLOUD SOLUTION ARCHITECTURE</a:t>
                </a:r>
              </a:p>
            </p:txBody>
          </p:sp>
        </p:grpSp>
        <p:sp>
          <p:nvSpPr>
            <p:cNvPr id="26" name="Rectangle 25"/>
            <p:cNvSpPr/>
            <p:nvPr/>
          </p:nvSpPr>
          <p:spPr>
            <a:xfrm>
              <a:off x="897468" y="2388214"/>
              <a:ext cx="753521" cy="41670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2400"/>
            </a:p>
          </p:txBody>
        </p:sp>
      </p:grpSp>
      <p:grpSp>
        <p:nvGrpSpPr>
          <p:cNvPr id="30" name="Group 29"/>
          <p:cNvGrpSpPr/>
          <p:nvPr/>
        </p:nvGrpSpPr>
        <p:grpSpPr>
          <a:xfrm>
            <a:off x="1189556" y="4927417"/>
            <a:ext cx="7954444" cy="423516"/>
            <a:chOff x="1168399" y="3858871"/>
            <a:chExt cx="7954444" cy="423516"/>
          </a:xfrm>
        </p:grpSpPr>
        <p:grpSp>
          <p:nvGrpSpPr>
            <p:cNvPr id="31" name="Group 30"/>
            <p:cNvGrpSpPr/>
            <p:nvPr/>
          </p:nvGrpSpPr>
          <p:grpSpPr>
            <a:xfrm>
              <a:off x="1202267" y="3858871"/>
              <a:ext cx="7920576" cy="415049"/>
              <a:chOff x="1966612" y="3053241"/>
              <a:chExt cx="7423666" cy="667892"/>
            </a:xfrm>
          </p:grpSpPr>
          <p:sp>
            <p:nvSpPr>
              <p:cNvPr id="34" name="Rectangle 33"/>
              <p:cNvSpPr/>
              <p:nvPr/>
            </p:nvSpPr>
            <p:spPr>
              <a:xfrm>
                <a:off x="1966612" y="3053241"/>
                <a:ext cx="7423666" cy="66789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45405" y="3140908"/>
                <a:ext cx="6058443"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SCALABILITY AND AVAILABILITY</a:t>
                </a:r>
              </a:p>
            </p:txBody>
          </p:sp>
        </p:grpSp>
        <p:sp>
          <p:nvSpPr>
            <p:cNvPr id="32" name="Rectangle 31"/>
            <p:cNvSpPr/>
            <p:nvPr/>
          </p:nvSpPr>
          <p:spPr>
            <a:xfrm>
              <a:off x="1168399" y="3858872"/>
              <a:ext cx="756139" cy="42351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371599"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p>
          </p:txBody>
        </p:sp>
      </p:grpSp>
      <p:grpSp>
        <p:nvGrpSpPr>
          <p:cNvPr id="36" name="Group 35"/>
          <p:cNvGrpSpPr/>
          <p:nvPr/>
        </p:nvGrpSpPr>
        <p:grpSpPr>
          <a:xfrm>
            <a:off x="1189556" y="5390297"/>
            <a:ext cx="7954443" cy="405267"/>
            <a:chOff x="1168399" y="5261581"/>
            <a:chExt cx="7954443" cy="405267"/>
          </a:xfrm>
        </p:grpSpPr>
        <p:grpSp>
          <p:nvGrpSpPr>
            <p:cNvPr id="37" name="Group 36"/>
            <p:cNvGrpSpPr/>
            <p:nvPr/>
          </p:nvGrpSpPr>
          <p:grpSpPr>
            <a:xfrm>
              <a:off x="1354665" y="5261582"/>
              <a:ext cx="7768177" cy="392435"/>
              <a:chOff x="3483166" y="4206121"/>
              <a:chExt cx="6304188" cy="696430"/>
            </a:xfrm>
          </p:grpSpPr>
          <p:sp>
            <p:nvSpPr>
              <p:cNvPr id="40" name="Rectangle 39"/>
              <p:cNvSpPr/>
              <p:nvPr/>
            </p:nvSpPr>
            <p:spPr>
              <a:xfrm>
                <a:off x="3483166" y="4206121"/>
                <a:ext cx="6304188" cy="69643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956006" y="4270711"/>
                <a:ext cx="5515272" cy="546193"/>
              </a:xfrm>
              <a:prstGeom prst="rect">
                <a:avLst/>
              </a:prstGeom>
              <a:noFill/>
            </p:spPr>
            <p:txBody>
              <a:bodyPr wrap="square" lIns="0" tIns="0" rIns="108000" bIns="0" rtlCol="0" anchor="t" anchorCtr="0">
                <a:spAutoFit/>
              </a:bodyPr>
              <a:lstStyle/>
              <a:p>
                <a:pPr marL="1440000" indent="-1285200"/>
                <a:r>
                  <a:rPr lang="en-US" sz="2000" dirty="0">
                    <a:solidFill>
                      <a:schemeClr val="accent1">
                        <a:lumMod val="75000"/>
                      </a:schemeClr>
                    </a:solidFill>
                    <a:latin typeface="Abadi MT Condensed Light"/>
                    <a:cs typeface="Abadi MT Condensed Light"/>
                  </a:rPr>
                  <a:t>SECURITY</a:t>
                </a:r>
              </a:p>
            </p:txBody>
          </p:sp>
        </p:grpSp>
        <p:sp>
          <p:nvSpPr>
            <p:cNvPr id="38" name="Rectangle 37"/>
            <p:cNvSpPr/>
            <p:nvPr/>
          </p:nvSpPr>
          <p:spPr>
            <a:xfrm>
              <a:off x="1168399" y="5261581"/>
              <a:ext cx="756139" cy="392436"/>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312333" y="5266738"/>
              <a:ext cx="577864" cy="400110"/>
            </a:xfrm>
            <a:prstGeom prst="rect">
              <a:avLst/>
            </a:prstGeom>
            <a:noFill/>
            <a:ln>
              <a:noFill/>
            </a:ln>
          </p:spPr>
          <p:txBody>
            <a:bodyPr wrap="square" lIns="0" rtlCol="0">
              <a:spAutoFit/>
            </a:bodyPr>
            <a:lstStyle/>
            <a:p>
              <a:pPr algn="r"/>
              <a:r>
                <a:rPr lang="en-US" sz="2000">
                  <a:solidFill>
                    <a:schemeClr val="accent1">
                      <a:lumMod val="40000"/>
                      <a:lumOff val="60000"/>
                    </a:schemeClr>
                  </a:solidFill>
                  <a:latin typeface="Arial Narrow"/>
                  <a:cs typeface="Arial Narrow"/>
                </a:rPr>
                <a:t>03</a:t>
              </a:r>
            </a:p>
          </p:txBody>
        </p:sp>
      </p:grpSp>
      <p:grpSp>
        <p:nvGrpSpPr>
          <p:cNvPr id="42" name="Group 41"/>
          <p:cNvGrpSpPr/>
          <p:nvPr/>
        </p:nvGrpSpPr>
        <p:grpSpPr>
          <a:xfrm>
            <a:off x="1189556" y="5824513"/>
            <a:ext cx="7954444" cy="415420"/>
            <a:chOff x="1456277" y="4846539"/>
            <a:chExt cx="7954444" cy="415420"/>
          </a:xfrm>
        </p:grpSpPr>
        <p:sp>
          <p:nvSpPr>
            <p:cNvPr id="43" name="Rectangle 42"/>
            <p:cNvSpPr/>
            <p:nvPr/>
          </p:nvSpPr>
          <p:spPr>
            <a:xfrm>
              <a:off x="1574811" y="4846539"/>
              <a:ext cx="7835910" cy="41542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235276" y="4903790"/>
              <a:ext cx="6654735" cy="307777"/>
            </a:xfrm>
            <a:prstGeom prst="rect">
              <a:avLst/>
            </a:prstGeom>
            <a:noFill/>
          </p:spPr>
          <p:txBody>
            <a:bodyPr wrap="square" lIns="0" tIns="0" rIns="108000" bIns="0" rtlCol="0" anchor="t" anchorCtr="0">
              <a:spAutoFit/>
            </a:bodyPr>
            <a:lstStyle/>
            <a:p>
              <a:pPr marL="1440000" indent="-1285200"/>
              <a:r>
                <a:rPr lang="en-US" sz="2000" dirty="0">
                  <a:solidFill>
                    <a:schemeClr val="accent4">
                      <a:lumMod val="75000"/>
                    </a:schemeClr>
                  </a:solidFill>
                  <a:latin typeface="Abadi MT Condensed Light"/>
                  <a:cs typeface="Abadi MT Condensed Light"/>
                </a:rPr>
                <a:t>CUSTOMISATION</a:t>
              </a:r>
            </a:p>
          </p:txBody>
        </p:sp>
        <p:sp>
          <p:nvSpPr>
            <p:cNvPr id="45" name="Rectangle 44"/>
            <p:cNvSpPr/>
            <p:nvPr/>
          </p:nvSpPr>
          <p:spPr>
            <a:xfrm>
              <a:off x="1456277" y="4846539"/>
              <a:ext cx="757758" cy="41542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464744" y="4847503"/>
              <a:ext cx="706955" cy="40011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000">
                  <a:solidFill>
                    <a:schemeClr val="accent4">
                      <a:lumMod val="20000"/>
                      <a:lumOff val="80000"/>
                    </a:schemeClr>
                  </a:solidFill>
                </a:rPr>
                <a:t>04</a:t>
              </a:r>
            </a:p>
          </p:txBody>
        </p:sp>
      </p:grpSp>
    </p:spTree>
    <p:extLst>
      <p:ext uri="{BB962C8B-B14F-4D97-AF65-F5344CB8AC3E}">
        <p14:creationId xmlns:p14="http://schemas.microsoft.com/office/powerpoint/2010/main" val="144432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Solution Architecture</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0946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cxnSp>
        <p:nvCxnSpPr>
          <p:cNvPr id="55" name="Straight Connector 54"/>
          <p:cNvCxnSpPr/>
          <p:nvPr/>
        </p:nvCxnSpPr>
        <p:spPr>
          <a:xfrm>
            <a:off x="1735656"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15900" y="1548255"/>
            <a:ext cx="1904981" cy="954107"/>
          </a:xfrm>
          <a:prstGeom prst="rect">
            <a:avLst/>
          </a:prstGeom>
          <a:noFill/>
        </p:spPr>
        <p:txBody>
          <a:bodyPr wrap="square" rtlCol="0">
            <a:spAutoFit/>
          </a:bodyPr>
          <a:lstStyle/>
          <a:p>
            <a:pPr algn="r"/>
            <a:r>
              <a:rPr lang="en-US" sz="2800" b="1">
                <a:solidFill>
                  <a:srgbClr val="1F497D">
                    <a:lumMod val="75000"/>
                  </a:srgbClr>
                </a:solidFill>
                <a:latin typeface="Abadi MT Condensed Extra Bold"/>
                <a:cs typeface="Abadi MT Condensed Extra Bold"/>
              </a:rPr>
              <a:t>CLOUD OFFERINGS</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07620" y="1553624"/>
            <a:ext cx="7001948" cy="1338828"/>
          </a:xfrm>
          <a:prstGeom prst="rect">
            <a:avLst/>
          </a:prstGeom>
          <a:noFill/>
        </p:spPr>
        <p:txBody>
          <a:bodyPr wrap="square" rtlCol="0">
            <a:spAutoFit/>
          </a:bodyPr>
          <a:lstStyle/>
          <a:p>
            <a:r>
              <a:rPr lang="en-US" sz="3000">
                <a:latin typeface="Abadi MT Condensed Light"/>
                <a:cs typeface="Abadi MT Condensed Light"/>
              </a:rPr>
              <a:t>IaaS, PaaS, or SaaS?</a:t>
            </a:r>
          </a:p>
          <a:p>
            <a:pPr lvl="0">
              <a:spcBef>
                <a:spcPts val="600"/>
              </a:spcBef>
            </a:pPr>
            <a:r>
              <a:rPr lang="en-US" sz="2300" i="1">
                <a:solidFill>
                  <a:prstClr val="black">
                    <a:lumMod val="65000"/>
                    <a:lumOff val="35000"/>
                  </a:prstClr>
                </a:solidFill>
                <a:latin typeface="Abadi MT Condensed Light"/>
                <a:cs typeface="Abadi MT Condensed Light"/>
              </a:rPr>
              <a:t>Cloud Dynamics has decided to leverage cloud computing technology to deliver “Your Events”. What is the right approach?</a:t>
            </a:r>
          </a:p>
        </p:txBody>
      </p:sp>
      <p:grpSp>
        <p:nvGrpSpPr>
          <p:cNvPr id="18" name="Group 17"/>
          <p:cNvGrpSpPr/>
          <p:nvPr/>
        </p:nvGrpSpPr>
        <p:grpSpPr>
          <a:xfrm>
            <a:off x="4863661" y="4140200"/>
            <a:ext cx="1727639" cy="1924050"/>
            <a:chOff x="1773758" y="3390909"/>
            <a:chExt cx="1727639" cy="1924050"/>
          </a:xfrm>
        </p:grpSpPr>
        <p:sp>
          <p:nvSpPr>
            <p:cNvPr id="19" name="Rectangle 18"/>
            <p:cNvSpPr/>
            <p:nvPr/>
          </p:nvSpPr>
          <p:spPr>
            <a:xfrm>
              <a:off x="1773758" y="3390909"/>
              <a:ext cx="1727639" cy="192405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TextBox 19"/>
            <p:cNvSpPr txBox="1"/>
            <p:nvPr/>
          </p:nvSpPr>
          <p:spPr>
            <a:xfrm>
              <a:off x="1830917" y="4984750"/>
              <a:ext cx="1604864"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IMAGE PREPARATION</a:t>
              </a:r>
            </a:p>
          </p:txBody>
        </p:sp>
        <p:sp>
          <p:nvSpPr>
            <p:cNvPr id="21" name="TextBox 20"/>
            <p:cNvSpPr txBox="1"/>
            <p:nvPr/>
          </p:nvSpPr>
          <p:spPr>
            <a:xfrm>
              <a:off x="1830917" y="4676973"/>
              <a:ext cx="1604864"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OS INSTALLATION</a:t>
              </a:r>
            </a:p>
          </p:txBody>
        </p:sp>
        <p:sp>
          <p:nvSpPr>
            <p:cNvPr id="22" name="TextBox 21"/>
            <p:cNvSpPr txBox="1"/>
            <p:nvPr/>
          </p:nvSpPr>
          <p:spPr>
            <a:xfrm>
              <a:off x="1830917" y="4367937"/>
              <a:ext cx="1604864"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OS MAINTENANCE</a:t>
              </a:r>
            </a:p>
          </p:txBody>
        </p:sp>
        <p:sp>
          <p:nvSpPr>
            <p:cNvPr id="23" name="TextBox 22"/>
            <p:cNvSpPr txBox="1"/>
            <p:nvPr/>
          </p:nvSpPr>
          <p:spPr>
            <a:xfrm>
              <a:off x="1833034" y="4058903"/>
              <a:ext cx="1604864"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RUNTIME INSTALLATION</a:t>
              </a:r>
            </a:p>
          </p:txBody>
        </p:sp>
        <p:sp>
          <p:nvSpPr>
            <p:cNvPr id="24" name="TextBox 23"/>
            <p:cNvSpPr txBox="1"/>
            <p:nvPr/>
          </p:nvSpPr>
          <p:spPr>
            <a:xfrm>
              <a:off x="1833034" y="3756220"/>
              <a:ext cx="1611214"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SECURITY (e.g. PORT MAPPING)</a:t>
              </a:r>
            </a:p>
          </p:txBody>
        </p:sp>
        <p:sp>
          <p:nvSpPr>
            <p:cNvPr id="25" name="TextBox 24"/>
            <p:cNvSpPr txBox="1"/>
            <p:nvPr/>
          </p:nvSpPr>
          <p:spPr>
            <a:xfrm>
              <a:off x="1833034" y="3440837"/>
              <a:ext cx="1611214"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INSTANCE MONITORING</a:t>
              </a:r>
            </a:p>
          </p:txBody>
        </p:sp>
      </p:grpSp>
      <p:sp>
        <p:nvSpPr>
          <p:cNvPr id="38" name="Rectangle 37"/>
          <p:cNvSpPr/>
          <p:nvPr/>
        </p:nvSpPr>
        <p:spPr>
          <a:xfrm>
            <a:off x="4861545" y="3016251"/>
            <a:ext cx="1729755" cy="10350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nvGrpSpPr>
          <p:cNvPr id="40" name="Group 39"/>
          <p:cNvGrpSpPr/>
          <p:nvPr/>
        </p:nvGrpSpPr>
        <p:grpSpPr>
          <a:xfrm>
            <a:off x="7312645" y="3022601"/>
            <a:ext cx="1729756" cy="609599"/>
            <a:chOff x="1777993" y="1835160"/>
            <a:chExt cx="1729756" cy="609599"/>
          </a:xfrm>
        </p:grpSpPr>
        <p:sp>
          <p:nvSpPr>
            <p:cNvPr id="41" name="Rectangle 40"/>
            <p:cNvSpPr/>
            <p:nvPr/>
          </p:nvSpPr>
          <p:spPr>
            <a:xfrm>
              <a:off x="1777993" y="1835160"/>
              <a:ext cx="1729756" cy="60959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2" name="TextBox 41"/>
            <p:cNvSpPr txBox="1"/>
            <p:nvPr/>
          </p:nvSpPr>
          <p:spPr>
            <a:xfrm>
              <a:off x="1839383" y="1916827"/>
              <a:ext cx="1611215" cy="43088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100" dirty="0">
                  <a:solidFill>
                    <a:srgbClr val="800000"/>
                  </a:solidFill>
                  <a:latin typeface="Abadi MT Condensed Light"/>
                  <a:cs typeface="Abadi MT Condensed Light"/>
                </a:rPr>
                <a:t>APPLICATION </a:t>
              </a:r>
              <a:r>
                <a:rPr lang="en-US" sz="1050" dirty="0">
                  <a:solidFill>
                    <a:srgbClr val="800000"/>
                  </a:solidFill>
                  <a:latin typeface="Abadi MT Condensed Light"/>
                  <a:cs typeface="Abadi MT Condensed Light"/>
                </a:rPr>
                <a:t>CONSUMPTION</a:t>
              </a:r>
              <a:r>
                <a:rPr lang="en-US" sz="1100" dirty="0">
                  <a:solidFill>
                    <a:srgbClr val="800000"/>
                  </a:solidFill>
                  <a:latin typeface="Abadi MT Condensed Light"/>
                  <a:cs typeface="Abadi MT Condensed Light"/>
                </a:rPr>
                <a:t> AND CONFIGURATION</a:t>
              </a:r>
            </a:p>
          </p:txBody>
        </p:sp>
      </p:grpSp>
      <p:grpSp>
        <p:nvGrpSpPr>
          <p:cNvPr id="43" name="Group 42"/>
          <p:cNvGrpSpPr/>
          <p:nvPr/>
        </p:nvGrpSpPr>
        <p:grpSpPr>
          <a:xfrm>
            <a:off x="7314761" y="3721096"/>
            <a:ext cx="1727640" cy="2343154"/>
            <a:chOff x="6188693" y="3162300"/>
            <a:chExt cx="1727640" cy="2343154"/>
          </a:xfrm>
        </p:grpSpPr>
        <p:grpSp>
          <p:nvGrpSpPr>
            <p:cNvPr id="44" name="Group 43"/>
            <p:cNvGrpSpPr/>
            <p:nvPr/>
          </p:nvGrpSpPr>
          <p:grpSpPr>
            <a:xfrm>
              <a:off x="6188693" y="3162300"/>
              <a:ext cx="1727640" cy="2343154"/>
              <a:chOff x="1773759" y="2813059"/>
              <a:chExt cx="1727640" cy="2343154"/>
            </a:xfrm>
          </p:grpSpPr>
          <p:sp>
            <p:nvSpPr>
              <p:cNvPr id="46" name="Rectangle 45"/>
              <p:cNvSpPr/>
              <p:nvPr/>
            </p:nvSpPr>
            <p:spPr>
              <a:xfrm>
                <a:off x="1773759" y="2813059"/>
                <a:ext cx="1727640" cy="234315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TextBox 47"/>
              <p:cNvSpPr txBox="1"/>
              <p:nvPr/>
            </p:nvSpPr>
            <p:spPr>
              <a:xfrm>
                <a:off x="1830917" y="4838700"/>
                <a:ext cx="1614920"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IMAGE PREPARATION</a:t>
                </a:r>
              </a:p>
            </p:txBody>
          </p:sp>
          <p:sp>
            <p:nvSpPr>
              <p:cNvPr id="49" name="TextBox 48"/>
              <p:cNvSpPr txBox="1"/>
              <p:nvPr/>
            </p:nvSpPr>
            <p:spPr>
              <a:xfrm>
                <a:off x="1830917" y="4537273"/>
                <a:ext cx="1614920"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OS INSTALLATION</a:t>
                </a:r>
              </a:p>
            </p:txBody>
          </p:sp>
          <p:sp>
            <p:nvSpPr>
              <p:cNvPr id="50" name="TextBox 49"/>
              <p:cNvSpPr txBox="1"/>
              <p:nvPr/>
            </p:nvSpPr>
            <p:spPr>
              <a:xfrm>
                <a:off x="1830917" y="4234587"/>
                <a:ext cx="1614920"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OS MAINTENANCE</a:t>
                </a:r>
              </a:p>
            </p:txBody>
          </p:sp>
          <p:sp>
            <p:nvSpPr>
              <p:cNvPr id="51" name="TextBox 50"/>
              <p:cNvSpPr txBox="1"/>
              <p:nvPr/>
            </p:nvSpPr>
            <p:spPr>
              <a:xfrm>
                <a:off x="1833033" y="3931903"/>
                <a:ext cx="1612803"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RUNTIME INSTALLATION</a:t>
                </a:r>
              </a:p>
            </p:txBody>
          </p:sp>
          <p:sp>
            <p:nvSpPr>
              <p:cNvPr id="52" name="TextBox 51"/>
              <p:cNvSpPr txBox="1"/>
              <p:nvPr/>
            </p:nvSpPr>
            <p:spPr>
              <a:xfrm>
                <a:off x="1832937" y="3629220"/>
                <a:ext cx="1612900"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SECURITY (e.g. PORT MAPPING)</a:t>
                </a:r>
              </a:p>
            </p:txBody>
          </p:sp>
          <p:sp>
            <p:nvSpPr>
              <p:cNvPr id="54" name="TextBox 53"/>
              <p:cNvSpPr txBox="1"/>
              <p:nvPr/>
            </p:nvSpPr>
            <p:spPr>
              <a:xfrm>
                <a:off x="1835053" y="3322304"/>
                <a:ext cx="1610783" cy="25391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INSTANCE MONITORING</a:t>
                </a:r>
              </a:p>
            </p:txBody>
          </p:sp>
        </p:grpSp>
        <p:sp>
          <p:nvSpPr>
            <p:cNvPr id="45" name="TextBox 44"/>
            <p:cNvSpPr txBox="1"/>
            <p:nvPr/>
          </p:nvSpPr>
          <p:spPr>
            <a:xfrm>
              <a:off x="6247982" y="3212217"/>
              <a:ext cx="1612787" cy="415498"/>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sz="1050" dirty="0"/>
                <a:t>APPLICATION DESIGN AND IMPLEMENTATION</a:t>
              </a:r>
            </a:p>
          </p:txBody>
        </p:sp>
      </p:grpSp>
      <p:grpSp>
        <p:nvGrpSpPr>
          <p:cNvPr id="57" name="Group 56"/>
          <p:cNvGrpSpPr/>
          <p:nvPr/>
        </p:nvGrpSpPr>
        <p:grpSpPr>
          <a:xfrm>
            <a:off x="6772915" y="3711041"/>
            <a:ext cx="448731" cy="2342625"/>
            <a:chOff x="4004737" y="2946391"/>
            <a:chExt cx="448731" cy="2342625"/>
          </a:xfrm>
        </p:grpSpPr>
        <p:sp>
          <p:nvSpPr>
            <p:cNvPr id="59" name="Rectangle 58"/>
            <p:cNvSpPr/>
            <p:nvPr/>
          </p:nvSpPr>
          <p:spPr>
            <a:xfrm>
              <a:off x="4004737" y="2946391"/>
              <a:ext cx="448731" cy="23426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Rectangle 59"/>
            <p:cNvSpPr/>
            <p:nvPr/>
          </p:nvSpPr>
          <p:spPr>
            <a:xfrm rot="16200000">
              <a:off x="3920049" y="304845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64" name="Group 63"/>
          <p:cNvGrpSpPr/>
          <p:nvPr/>
        </p:nvGrpSpPr>
        <p:grpSpPr>
          <a:xfrm>
            <a:off x="6772913" y="2997196"/>
            <a:ext cx="448731" cy="639770"/>
            <a:chOff x="4004735" y="2103424"/>
            <a:chExt cx="448731" cy="639770"/>
          </a:xfrm>
        </p:grpSpPr>
        <p:sp>
          <p:nvSpPr>
            <p:cNvPr id="65" name="Rectangle 64"/>
            <p:cNvSpPr/>
            <p:nvPr/>
          </p:nvSpPr>
          <p:spPr>
            <a:xfrm>
              <a:off x="4004735" y="2127241"/>
              <a:ext cx="448731" cy="6111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Rectangle 65"/>
            <p:cNvSpPr/>
            <p:nvPr/>
          </p:nvSpPr>
          <p:spPr>
            <a:xfrm rot="16200000">
              <a:off x="3909198" y="2207865"/>
              <a:ext cx="639770" cy="430887"/>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grpSp>
        <p:nvGrpSpPr>
          <p:cNvPr id="7" name="Group 6"/>
          <p:cNvGrpSpPr/>
          <p:nvPr/>
        </p:nvGrpSpPr>
        <p:grpSpPr>
          <a:xfrm>
            <a:off x="1868591" y="3014132"/>
            <a:ext cx="2277960" cy="3050116"/>
            <a:chOff x="192191" y="3014133"/>
            <a:chExt cx="2277960" cy="3050116"/>
          </a:xfrm>
        </p:grpSpPr>
        <p:grpSp>
          <p:nvGrpSpPr>
            <p:cNvPr id="14" name="Group 13"/>
            <p:cNvGrpSpPr/>
            <p:nvPr/>
          </p:nvGrpSpPr>
          <p:grpSpPr>
            <a:xfrm>
              <a:off x="744641" y="5325532"/>
              <a:ext cx="1725510" cy="732361"/>
              <a:chOff x="5088460" y="4982641"/>
              <a:chExt cx="1725510" cy="732361"/>
            </a:xfrm>
          </p:grpSpPr>
          <p:sp>
            <p:nvSpPr>
              <p:cNvPr id="15" name="Rectangle 14"/>
              <p:cNvSpPr/>
              <p:nvPr/>
            </p:nvSpPr>
            <p:spPr>
              <a:xfrm>
                <a:off x="5088460" y="4982641"/>
                <a:ext cx="1725510" cy="73236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TextBox 15"/>
              <p:cNvSpPr txBox="1"/>
              <p:nvPr/>
            </p:nvSpPr>
            <p:spPr>
              <a:xfrm>
                <a:off x="5147731" y="5386058"/>
                <a:ext cx="1607501"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IMAGE PREPARATION</a:t>
                </a:r>
              </a:p>
            </p:txBody>
          </p:sp>
          <p:sp>
            <p:nvSpPr>
              <p:cNvPr id="17" name="TextBox 16"/>
              <p:cNvSpPr txBox="1"/>
              <p:nvPr/>
            </p:nvSpPr>
            <p:spPr>
              <a:xfrm>
                <a:off x="5147731" y="5064325"/>
                <a:ext cx="1607501" cy="261610"/>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050" dirty="0">
                    <a:solidFill>
                      <a:schemeClr val="bg1"/>
                    </a:solidFill>
                    <a:latin typeface="Abadi MT Condensed Light"/>
                    <a:cs typeface="Abadi MT Condensed Light"/>
                  </a:rPr>
                  <a:t>OS INSTALLATION</a:t>
                </a:r>
              </a:p>
            </p:txBody>
          </p:sp>
        </p:grpSp>
        <p:grpSp>
          <p:nvGrpSpPr>
            <p:cNvPr id="26" name="Group 25"/>
            <p:cNvGrpSpPr/>
            <p:nvPr/>
          </p:nvGrpSpPr>
          <p:grpSpPr>
            <a:xfrm>
              <a:off x="738715" y="3014138"/>
              <a:ext cx="1731435" cy="2247894"/>
              <a:chOff x="762001" y="3014138"/>
              <a:chExt cx="1731435" cy="2247894"/>
            </a:xfrm>
          </p:grpSpPr>
          <p:grpSp>
            <p:nvGrpSpPr>
              <p:cNvPr id="27" name="Group 26"/>
              <p:cNvGrpSpPr/>
              <p:nvPr/>
            </p:nvGrpSpPr>
            <p:grpSpPr>
              <a:xfrm>
                <a:off x="762001" y="3014138"/>
                <a:ext cx="1731435" cy="2247894"/>
                <a:chOff x="5082534" y="2569647"/>
                <a:chExt cx="1731435" cy="2247894"/>
              </a:xfrm>
            </p:grpSpPr>
            <p:sp>
              <p:nvSpPr>
                <p:cNvPr id="29" name="Rectangle 28"/>
                <p:cNvSpPr/>
                <p:nvPr/>
              </p:nvSpPr>
              <p:spPr>
                <a:xfrm>
                  <a:off x="5082534" y="2569647"/>
                  <a:ext cx="1731435" cy="22478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0" name="TextBox 29"/>
                <p:cNvSpPr txBox="1"/>
                <p:nvPr/>
              </p:nvSpPr>
              <p:spPr>
                <a:xfrm>
                  <a:off x="5139265" y="4497061"/>
                  <a:ext cx="1615968" cy="261610"/>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050" dirty="0">
                      <a:solidFill>
                        <a:schemeClr val="bg1"/>
                      </a:solidFill>
                      <a:latin typeface="Abadi MT Condensed Light"/>
                      <a:cs typeface="Abadi MT Condensed Light"/>
                    </a:rPr>
                    <a:t>OS MAINTENANCE</a:t>
                  </a:r>
                </a:p>
              </p:txBody>
            </p:sp>
            <p:sp>
              <p:nvSpPr>
                <p:cNvPr id="31" name="TextBox 30"/>
                <p:cNvSpPr txBox="1"/>
                <p:nvPr/>
              </p:nvSpPr>
              <p:spPr>
                <a:xfrm>
                  <a:off x="5139265" y="4192263"/>
                  <a:ext cx="1615968" cy="261610"/>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050" dirty="0">
                      <a:solidFill>
                        <a:schemeClr val="bg1"/>
                      </a:solidFill>
                      <a:latin typeface="Abadi MT Condensed Light"/>
                      <a:cs typeface="Abadi MT Condensed Light"/>
                    </a:rPr>
                    <a:t>RUNTIME INSTALLATION</a:t>
                  </a:r>
                </a:p>
              </p:txBody>
            </p:sp>
            <p:sp>
              <p:nvSpPr>
                <p:cNvPr id="32" name="TextBox 31"/>
                <p:cNvSpPr txBox="1"/>
                <p:nvPr/>
              </p:nvSpPr>
              <p:spPr>
                <a:xfrm>
                  <a:off x="5139264" y="3887466"/>
                  <a:ext cx="1611205" cy="261610"/>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050" dirty="0">
                      <a:solidFill>
                        <a:schemeClr val="bg1"/>
                      </a:solidFill>
                      <a:latin typeface="Abadi MT Condensed Light"/>
                      <a:cs typeface="Abadi MT Condensed Light"/>
                    </a:rPr>
                    <a:t>SECURITY (e.g. </a:t>
                  </a:r>
                  <a:r>
                    <a:rPr lang="en-US" sz="1000" dirty="0">
                      <a:solidFill>
                        <a:schemeClr val="bg1"/>
                      </a:solidFill>
                      <a:latin typeface="Abadi MT Condensed Light"/>
                      <a:cs typeface="Abadi MT Condensed Light"/>
                    </a:rPr>
                    <a:t>PORT MAPPING</a:t>
                  </a:r>
                  <a:r>
                    <a:rPr lang="en-US" sz="1050" dirty="0">
                      <a:solidFill>
                        <a:schemeClr val="bg1"/>
                      </a:solidFill>
                      <a:latin typeface="Abadi MT Condensed Light"/>
                      <a:cs typeface="Abadi MT Condensed Light"/>
                    </a:rPr>
                    <a:t>)</a:t>
                  </a:r>
                </a:p>
              </p:txBody>
            </p:sp>
            <p:sp>
              <p:nvSpPr>
                <p:cNvPr id="33" name="TextBox 32"/>
                <p:cNvSpPr txBox="1"/>
                <p:nvPr/>
              </p:nvSpPr>
              <p:spPr>
                <a:xfrm>
                  <a:off x="5139265" y="3591136"/>
                  <a:ext cx="1615967" cy="261610"/>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050" dirty="0">
                      <a:solidFill>
                        <a:schemeClr val="bg1"/>
                      </a:solidFill>
                      <a:latin typeface="Abadi MT Condensed Light"/>
                      <a:cs typeface="Abadi MT Condensed Light"/>
                    </a:rPr>
                    <a:t>INSTANCE MONITORING</a:t>
                  </a:r>
                </a:p>
              </p:txBody>
            </p:sp>
            <p:sp>
              <p:nvSpPr>
                <p:cNvPr id="34" name="TextBox 33"/>
                <p:cNvSpPr txBox="1"/>
                <p:nvPr/>
              </p:nvSpPr>
              <p:spPr>
                <a:xfrm>
                  <a:off x="5139264" y="3125463"/>
                  <a:ext cx="1615968" cy="430887"/>
                </a:xfrm>
                <a:prstGeom prst="rect">
                  <a:avLst/>
                </a:prstGeom>
                <a:solidFill>
                  <a:schemeClr val="accent4">
                    <a:lumMod val="75000"/>
                  </a:schemeClr>
                </a:solidFill>
                <a:ln>
                  <a:solidFill>
                    <a:schemeClr val="accent4">
                      <a:lumMod val="75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50" dirty="0"/>
                    <a:t>APPLICATION DESIGN AND IMPLEMENTATION</a:t>
                  </a:r>
                </a:p>
              </p:txBody>
            </p:sp>
          </p:grpSp>
          <p:sp>
            <p:nvSpPr>
              <p:cNvPr id="28" name="TextBox 27"/>
              <p:cNvSpPr txBox="1"/>
              <p:nvPr/>
            </p:nvSpPr>
            <p:spPr>
              <a:xfrm>
                <a:off x="822948" y="3074659"/>
                <a:ext cx="1611751" cy="43088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050" dirty="0">
                    <a:solidFill>
                      <a:srgbClr val="800000"/>
                    </a:solidFill>
                    <a:latin typeface="Abadi MT Condensed Light"/>
                    <a:cs typeface="Abadi MT Condensed Light"/>
                  </a:rPr>
                  <a:t>APPLICATION CONSUMPTION AND CONFIGURATION</a:t>
                </a:r>
              </a:p>
            </p:txBody>
          </p:sp>
        </p:grpSp>
        <p:grpSp>
          <p:nvGrpSpPr>
            <p:cNvPr id="61" name="Group 60"/>
            <p:cNvGrpSpPr/>
            <p:nvPr/>
          </p:nvGrpSpPr>
          <p:grpSpPr>
            <a:xfrm>
              <a:off x="192191" y="5325532"/>
              <a:ext cx="448731" cy="738717"/>
              <a:chOff x="4580467" y="4652432"/>
              <a:chExt cx="448731" cy="738717"/>
            </a:xfrm>
          </p:grpSpPr>
          <p:sp>
            <p:nvSpPr>
              <p:cNvPr id="62" name="Rectangle 61"/>
              <p:cNvSpPr/>
              <p:nvPr/>
            </p:nvSpPr>
            <p:spPr>
              <a:xfrm>
                <a:off x="4580467" y="4652432"/>
                <a:ext cx="448731" cy="7387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Rectangle 62"/>
              <p:cNvSpPr/>
              <p:nvPr/>
            </p:nvSpPr>
            <p:spPr>
              <a:xfrm rot="16200000">
                <a:off x="4495782" y="475872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67" name="Group 66"/>
            <p:cNvGrpSpPr/>
            <p:nvPr/>
          </p:nvGrpSpPr>
          <p:grpSpPr>
            <a:xfrm>
              <a:off x="198542" y="3014133"/>
              <a:ext cx="448731" cy="2230970"/>
              <a:chOff x="4580468" y="2341033"/>
              <a:chExt cx="448731" cy="2230970"/>
            </a:xfrm>
          </p:grpSpPr>
          <p:sp>
            <p:nvSpPr>
              <p:cNvPr id="68" name="Rectangle 67"/>
              <p:cNvSpPr/>
              <p:nvPr/>
            </p:nvSpPr>
            <p:spPr>
              <a:xfrm>
                <a:off x="4580468" y="2341033"/>
                <a:ext cx="448731" cy="22309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Rectangle 68"/>
              <p:cNvSpPr/>
              <p:nvPr/>
            </p:nvSpPr>
            <p:spPr>
              <a:xfrm rot="16200000">
                <a:off x="4449217" y="3993265"/>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grpSp>
      <p:grpSp>
        <p:nvGrpSpPr>
          <p:cNvPr id="70" name="Group 69"/>
          <p:cNvGrpSpPr/>
          <p:nvPr/>
        </p:nvGrpSpPr>
        <p:grpSpPr>
          <a:xfrm>
            <a:off x="4321816" y="4113214"/>
            <a:ext cx="448731" cy="1951036"/>
            <a:chOff x="4004737" y="2952742"/>
            <a:chExt cx="448731" cy="1951036"/>
          </a:xfrm>
        </p:grpSpPr>
        <p:sp>
          <p:nvSpPr>
            <p:cNvPr id="71" name="Rectangle 70"/>
            <p:cNvSpPr/>
            <p:nvPr/>
          </p:nvSpPr>
          <p:spPr>
            <a:xfrm>
              <a:off x="4004737" y="2952742"/>
              <a:ext cx="448731" cy="19510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Rectangle 71"/>
            <p:cNvSpPr/>
            <p:nvPr/>
          </p:nvSpPr>
          <p:spPr>
            <a:xfrm rot="16200000">
              <a:off x="3920049" y="304845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73" name="Group 72"/>
          <p:cNvGrpSpPr/>
          <p:nvPr/>
        </p:nvGrpSpPr>
        <p:grpSpPr>
          <a:xfrm>
            <a:off x="4321814" y="3016250"/>
            <a:ext cx="448731" cy="1039815"/>
            <a:chOff x="4004735" y="1804977"/>
            <a:chExt cx="448731" cy="1039815"/>
          </a:xfrm>
        </p:grpSpPr>
        <p:sp>
          <p:nvSpPr>
            <p:cNvPr id="74" name="Rectangle 73"/>
            <p:cNvSpPr/>
            <p:nvPr/>
          </p:nvSpPr>
          <p:spPr>
            <a:xfrm>
              <a:off x="4004735" y="1804977"/>
              <a:ext cx="448731" cy="103981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5" name="Rectangle 74"/>
            <p:cNvSpPr/>
            <p:nvPr/>
          </p:nvSpPr>
          <p:spPr>
            <a:xfrm rot="16200000">
              <a:off x="3873483" y="2257594"/>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sp>
        <p:nvSpPr>
          <p:cNvPr id="76" name="TextBox 75"/>
          <p:cNvSpPr txBox="1"/>
          <p:nvPr/>
        </p:nvSpPr>
        <p:spPr>
          <a:xfrm>
            <a:off x="4916595" y="3569953"/>
            <a:ext cx="1615968" cy="430887"/>
          </a:xfrm>
          <a:prstGeom prst="rect">
            <a:avLst/>
          </a:prstGeom>
          <a:solidFill>
            <a:schemeClr val="accent4">
              <a:lumMod val="75000"/>
            </a:schemeClr>
          </a:solidFill>
          <a:ln>
            <a:solidFill>
              <a:schemeClr val="accent4">
                <a:lumMod val="75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50" dirty="0"/>
              <a:t>APPLICATION DESIGN AND IMPLEMENTATION</a:t>
            </a:r>
          </a:p>
        </p:txBody>
      </p:sp>
      <p:sp>
        <p:nvSpPr>
          <p:cNvPr id="77" name="TextBox 76"/>
          <p:cNvSpPr txBox="1"/>
          <p:nvPr/>
        </p:nvSpPr>
        <p:spPr>
          <a:xfrm>
            <a:off x="4920812" y="3074658"/>
            <a:ext cx="1611751" cy="43088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050" dirty="0">
                <a:solidFill>
                  <a:srgbClr val="800000"/>
                </a:solidFill>
                <a:latin typeface="Abadi MT Condensed Light"/>
                <a:cs typeface="Abadi MT Condensed Light"/>
              </a:rPr>
              <a:t>APPLICATION CONSUMPTION AND CONFIGURATION</a:t>
            </a:r>
          </a:p>
        </p:txBody>
      </p:sp>
      <p:sp>
        <p:nvSpPr>
          <p:cNvPr id="78" name="Rectangle 77"/>
          <p:cNvSpPr/>
          <p:nvPr/>
        </p:nvSpPr>
        <p:spPr>
          <a:xfrm>
            <a:off x="4370487" y="61021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AS A SERVICE</a:t>
            </a:r>
          </a:p>
        </p:txBody>
      </p:sp>
      <p:sp>
        <p:nvSpPr>
          <p:cNvPr id="79" name="Rectangle 78"/>
          <p:cNvSpPr/>
          <p:nvPr/>
        </p:nvSpPr>
        <p:spPr>
          <a:xfrm>
            <a:off x="1891866" y="61148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INFRASTRUCTURE AS A SERVICE</a:t>
            </a:r>
          </a:p>
        </p:txBody>
      </p:sp>
      <p:sp>
        <p:nvSpPr>
          <p:cNvPr id="80" name="Rectangle 79"/>
          <p:cNvSpPr/>
          <p:nvPr/>
        </p:nvSpPr>
        <p:spPr>
          <a:xfrm>
            <a:off x="6802536" y="610849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SOFTWARE AS A SERVICE</a:t>
            </a:r>
          </a:p>
        </p:txBody>
      </p:sp>
    </p:spTree>
    <p:extLst>
      <p:ext uri="{BB962C8B-B14F-4D97-AF65-F5344CB8AC3E}">
        <p14:creationId xmlns:p14="http://schemas.microsoft.com/office/powerpoint/2010/main" val="257902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Engineering A Real Application</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Architecture Considerations</a:t>
            </a:r>
          </a:p>
        </p:txBody>
      </p:sp>
    </p:spTree>
    <p:extLst>
      <p:ext uri="{BB962C8B-B14F-4D97-AF65-F5344CB8AC3E}">
        <p14:creationId xmlns:p14="http://schemas.microsoft.com/office/powerpoint/2010/main" val="2661158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20</a:t>
            </a:fld>
            <a:endParaRPr lang="en-US"/>
          </a:p>
        </p:txBody>
      </p:sp>
      <p:cxnSp>
        <p:nvCxnSpPr>
          <p:cNvPr id="55" name="Straight Connector 54"/>
          <p:cNvCxnSpPr/>
          <p:nvPr/>
        </p:nvCxnSpPr>
        <p:spPr>
          <a:xfrm>
            <a:off x="1735656"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15900" y="1548255"/>
            <a:ext cx="1904981" cy="954107"/>
          </a:xfrm>
          <a:prstGeom prst="rect">
            <a:avLst/>
          </a:prstGeom>
          <a:noFill/>
        </p:spPr>
        <p:txBody>
          <a:bodyPr wrap="square" rtlCol="0">
            <a:spAutoFit/>
          </a:bodyPr>
          <a:lstStyle/>
          <a:p>
            <a:pPr algn="r"/>
            <a:r>
              <a:rPr lang="en-US" sz="2800" b="1">
                <a:solidFill>
                  <a:srgbClr val="1F497D">
                    <a:lumMod val="75000"/>
                  </a:srgbClr>
                </a:solidFill>
                <a:latin typeface="Abadi MT Condensed Extra Bold"/>
                <a:cs typeface="Abadi MT Condensed Extra Bold"/>
              </a:rPr>
              <a:t>CLOUD OFFERINGS</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07620" y="1553624"/>
            <a:ext cx="6879180" cy="1415772"/>
          </a:xfrm>
          <a:prstGeom prst="rect">
            <a:avLst/>
          </a:prstGeom>
          <a:noFill/>
        </p:spPr>
        <p:txBody>
          <a:bodyPr wrap="square" rtlCol="0">
            <a:spAutoFit/>
          </a:bodyPr>
          <a:lstStyle/>
          <a:p>
            <a:r>
              <a:rPr lang="en-US" sz="3000">
                <a:latin typeface="Abadi MT Condensed Light"/>
                <a:cs typeface="Abadi MT Condensed Light"/>
              </a:rPr>
              <a:t>“Your Events” on top of a SaaS</a:t>
            </a:r>
          </a:p>
          <a:p>
            <a:pPr lvl="0">
              <a:spcBef>
                <a:spcPts val="600"/>
              </a:spcBef>
            </a:pPr>
            <a:r>
              <a:rPr lang="en-US" sz="2300" i="1">
                <a:solidFill>
                  <a:prstClr val="black">
                    <a:lumMod val="65000"/>
                    <a:lumOff val="35000"/>
                  </a:prstClr>
                </a:solidFill>
                <a:latin typeface="Abadi MT Condensed Light"/>
                <a:cs typeface="Abadi MT Condensed Light"/>
              </a:rPr>
              <a:t>SaaS is perhaps the most inappropriate offering for this solution.</a:t>
            </a:r>
          </a:p>
          <a:p>
            <a:pPr lvl="0">
              <a:spcBef>
                <a:spcPts val="600"/>
              </a:spcBef>
            </a:pPr>
            <a:r>
              <a:rPr lang="en-US" sz="2300" i="1">
                <a:solidFill>
                  <a:prstClr val="black">
                    <a:lumMod val="65000"/>
                    <a:lumOff val="35000"/>
                  </a:prstClr>
                </a:solidFill>
                <a:latin typeface="Abadi MT Condensed Light"/>
                <a:cs typeface="Abadi MT Condensed Light"/>
              </a:rPr>
              <a:t>The two main reasons are the following: </a:t>
            </a:r>
          </a:p>
        </p:txBody>
      </p:sp>
      <p:grpSp>
        <p:nvGrpSpPr>
          <p:cNvPr id="85" name="Group 84"/>
          <p:cNvGrpSpPr/>
          <p:nvPr/>
        </p:nvGrpSpPr>
        <p:grpSpPr>
          <a:xfrm>
            <a:off x="698500" y="2928238"/>
            <a:ext cx="8445501" cy="1609895"/>
            <a:chOff x="571500" y="2839338"/>
            <a:chExt cx="8445501" cy="1609895"/>
          </a:xfrm>
        </p:grpSpPr>
        <p:grpSp>
          <p:nvGrpSpPr>
            <p:cNvPr id="86" name="Group 85"/>
            <p:cNvGrpSpPr/>
            <p:nvPr/>
          </p:nvGrpSpPr>
          <p:grpSpPr>
            <a:xfrm>
              <a:off x="571500" y="2946241"/>
              <a:ext cx="8445501" cy="1502992"/>
              <a:chOff x="1181100" y="2527141"/>
              <a:chExt cx="8445501" cy="1502992"/>
            </a:xfrm>
          </p:grpSpPr>
          <p:grpSp>
            <p:nvGrpSpPr>
              <p:cNvPr id="88" name="Group 87"/>
              <p:cNvGrpSpPr/>
              <p:nvPr/>
            </p:nvGrpSpPr>
            <p:grpSpPr>
              <a:xfrm>
                <a:off x="1651215" y="2527144"/>
                <a:ext cx="7975386" cy="1502989"/>
                <a:chOff x="3483167" y="4206121"/>
                <a:chExt cx="6472346" cy="2667261"/>
              </a:xfrm>
              <a:solidFill>
                <a:schemeClr val="accent6">
                  <a:lumMod val="20000"/>
                  <a:lumOff val="80000"/>
                </a:schemeClr>
              </a:solidFill>
            </p:grpSpPr>
            <p:sp>
              <p:nvSpPr>
                <p:cNvPr id="91" name="Rectangle 90"/>
                <p:cNvSpPr/>
                <p:nvPr/>
              </p:nvSpPr>
              <p:spPr>
                <a:xfrm>
                  <a:off x="3483167" y="4206121"/>
                  <a:ext cx="6472346" cy="266726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CONFIGURATION vs DEVELOPMENT</a:t>
                  </a:r>
                </a:p>
              </p:txBody>
            </p:sp>
          </p:grpSp>
          <p:sp>
            <p:nvSpPr>
              <p:cNvPr id="89" name="Rectangle 88"/>
              <p:cNvSpPr/>
              <p:nvPr/>
            </p:nvSpPr>
            <p:spPr>
              <a:xfrm>
                <a:off x="1181100" y="2527141"/>
                <a:ext cx="1039987" cy="150299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2217132" y="2942192"/>
                <a:ext cx="7333268"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Using a SaaS offering as platform on top of which build “Your Events” would imply that the application can be realised mostly through configuration rather than development. Cloud Dynamics, has identified “online event management” as a missing product, this implies that some development is required to deliver its functions.</a:t>
                </a:r>
              </a:p>
            </p:txBody>
          </p:sp>
        </p:grpSp>
        <p:sp>
          <p:nvSpPr>
            <p:cNvPr id="87" name="TextBox 86"/>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93" name="Group 92"/>
          <p:cNvGrpSpPr/>
          <p:nvPr/>
        </p:nvGrpSpPr>
        <p:grpSpPr>
          <a:xfrm>
            <a:off x="698500" y="4471308"/>
            <a:ext cx="8445500" cy="1637392"/>
            <a:chOff x="571500" y="3874388"/>
            <a:chExt cx="8445500" cy="1637392"/>
          </a:xfrm>
        </p:grpSpPr>
        <p:grpSp>
          <p:nvGrpSpPr>
            <p:cNvPr id="94" name="Group 93"/>
            <p:cNvGrpSpPr/>
            <p:nvPr/>
          </p:nvGrpSpPr>
          <p:grpSpPr>
            <a:xfrm>
              <a:off x="571500" y="4008766"/>
              <a:ext cx="8445500" cy="1503014"/>
              <a:chOff x="1181100" y="3792866"/>
              <a:chExt cx="8445500" cy="1503014"/>
            </a:xfrm>
          </p:grpSpPr>
          <p:sp>
            <p:nvSpPr>
              <p:cNvPr id="96" name="Rectangle 95"/>
              <p:cNvSpPr/>
              <p:nvPr/>
            </p:nvSpPr>
            <p:spPr>
              <a:xfrm>
                <a:off x="2209800" y="3792866"/>
                <a:ext cx="7416800" cy="150301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2227562" y="4186239"/>
                <a:ext cx="7373638"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If Cloud Dynamics was able to deliver “Your Events” by using an existing  SaaS, that would imply that a very similar product (potentially a competitor) would be present, since only configuration and minor customisation would be needed. This is not in line with Cloud Dynamics market analysis that identified “Your Events” as a missing product in the SaaS space. </a:t>
                </a:r>
              </a:p>
            </p:txBody>
          </p:sp>
          <p:sp>
            <p:nvSpPr>
              <p:cNvPr id="98" name="Rectangle 97"/>
              <p:cNvSpPr/>
              <p:nvPr/>
            </p:nvSpPr>
            <p:spPr>
              <a:xfrm>
                <a:off x="1181100" y="3792866"/>
                <a:ext cx="1032935" cy="150301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USING A COMPETITOR’S PLATFORM</a:t>
                </a:r>
              </a:p>
            </p:txBody>
          </p:sp>
        </p:grpSp>
        <p:sp>
          <p:nvSpPr>
            <p:cNvPr id="95" name="TextBox 9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398796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55" name="Straight Connector 54"/>
          <p:cNvCxnSpPr/>
          <p:nvPr/>
        </p:nvCxnSpPr>
        <p:spPr>
          <a:xfrm>
            <a:off x="1735656"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15900" y="1548255"/>
            <a:ext cx="1904981" cy="954107"/>
          </a:xfrm>
          <a:prstGeom prst="rect">
            <a:avLst/>
          </a:prstGeom>
          <a:noFill/>
        </p:spPr>
        <p:txBody>
          <a:bodyPr wrap="square" rtlCol="0">
            <a:spAutoFit/>
          </a:bodyPr>
          <a:lstStyle/>
          <a:p>
            <a:pPr algn="r"/>
            <a:r>
              <a:rPr lang="en-US" sz="2800" b="1">
                <a:solidFill>
                  <a:srgbClr val="1F497D">
                    <a:lumMod val="75000"/>
                  </a:srgbClr>
                </a:solidFill>
                <a:latin typeface="Abadi MT Condensed Extra Bold"/>
                <a:cs typeface="Abadi MT Condensed Extra Bold"/>
              </a:rPr>
              <a:t>CLOUD OFFERINGS</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07620" y="1553624"/>
            <a:ext cx="6879180" cy="1338828"/>
          </a:xfrm>
          <a:prstGeom prst="rect">
            <a:avLst/>
          </a:prstGeom>
          <a:noFill/>
        </p:spPr>
        <p:txBody>
          <a:bodyPr wrap="square" rtlCol="0">
            <a:spAutoFit/>
          </a:bodyPr>
          <a:lstStyle/>
          <a:p>
            <a:r>
              <a:rPr lang="en-US" sz="3000">
                <a:latin typeface="Abadi MT Condensed Light"/>
                <a:cs typeface="Abadi MT Condensed Light"/>
              </a:rPr>
              <a:t>“Your Events” on top of a PaaS / IaaS</a:t>
            </a:r>
          </a:p>
          <a:p>
            <a:pPr lvl="0">
              <a:spcBef>
                <a:spcPts val="600"/>
              </a:spcBef>
            </a:pPr>
            <a:r>
              <a:rPr lang="en-US" sz="2300" i="1">
                <a:solidFill>
                  <a:prstClr val="black">
                    <a:lumMod val="65000"/>
                    <a:lumOff val="35000"/>
                  </a:prstClr>
                </a:solidFill>
                <a:latin typeface="Abadi MT Condensed Light"/>
                <a:cs typeface="Abadi MT Condensed Light"/>
              </a:rPr>
              <a:t>Both of the two offerings or even a mixture of them can be used to deliver the solution:</a:t>
            </a:r>
          </a:p>
        </p:txBody>
      </p:sp>
      <p:grpSp>
        <p:nvGrpSpPr>
          <p:cNvPr id="85" name="Group 84"/>
          <p:cNvGrpSpPr/>
          <p:nvPr/>
        </p:nvGrpSpPr>
        <p:grpSpPr>
          <a:xfrm>
            <a:off x="698500" y="2835101"/>
            <a:ext cx="8445501" cy="1381295"/>
            <a:chOff x="571500" y="2839338"/>
            <a:chExt cx="8445501" cy="1381295"/>
          </a:xfrm>
        </p:grpSpPr>
        <p:grpSp>
          <p:nvGrpSpPr>
            <p:cNvPr id="86" name="Group 85"/>
            <p:cNvGrpSpPr/>
            <p:nvPr/>
          </p:nvGrpSpPr>
          <p:grpSpPr>
            <a:xfrm>
              <a:off x="571500" y="2946242"/>
              <a:ext cx="8445501" cy="1274391"/>
              <a:chOff x="1181100" y="2527142"/>
              <a:chExt cx="8445501" cy="1274391"/>
            </a:xfrm>
          </p:grpSpPr>
          <p:grpSp>
            <p:nvGrpSpPr>
              <p:cNvPr id="88" name="Group 87"/>
              <p:cNvGrpSpPr/>
              <p:nvPr/>
            </p:nvGrpSpPr>
            <p:grpSpPr>
              <a:xfrm>
                <a:off x="1651215" y="2527144"/>
                <a:ext cx="7975386" cy="1274389"/>
                <a:chOff x="3483167" y="4206121"/>
                <a:chExt cx="6472346" cy="2261579"/>
              </a:xfrm>
              <a:solidFill>
                <a:schemeClr val="accent6">
                  <a:lumMod val="20000"/>
                  <a:lumOff val="80000"/>
                </a:schemeClr>
              </a:solidFill>
            </p:grpSpPr>
            <p:sp>
              <p:nvSpPr>
                <p:cNvPr id="91" name="Rectangle 90"/>
                <p:cNvSpPr/>
                <p:nvPr/>
              </p:nvSpPr>
              <p:spPr>
                <a:xfrm>
                  <a:off x="3483167" y="4206121"/>
                  <a:ext cx="6472346" cy="226157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“YOUR EVENTS” ON TOP OF PaaS</a:t>
                  </a:r>
                </a:p>
              </p:txBody>
            </p:sp>
          </p:grpSp>
          <p:sp>
            <p:nvSpPr>
              <p:cNvPr id="89" name="Rectangle 88"/>
              <p:cNvSpPr/>
              <p:nvPr/>
            </p:nvSpPr>
            <p:spPr>
              <a:xfrm>
                <a:off x="1181100" y="2527142"/>
                <a:ext cx="1039987" cy="12659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2217132" y="2942192"/>
                <a:ext cx="7333268"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This solution provides a collection of built-in capabilities (application runtime, storage, databases, queues, authentication, and other services) that speed up the development. There could be constraints on the technology stack / language supported by the cloud vendor. </a:t>
                </a:r>
              </a:p>
            </p:txBody>
          </p:sp>
        </p:grpSp>
        <p:sp>
          <p:nvSpPr>
            <p:cNvPr id="87" name="TextBox 86"/>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93" name="Group 92"/>
          <p:cNvGrpSpPr/>
          <p:nvPr/>
        </p:nvGrpSpPr>
        <p:grpSpPr>
          <a:xfrm>
            <a:off x="698500" y="4149562"/>
            <a:ext cx="8445500" cy="1167501"/>
            <a:chOff x="571500" y="3874388"/>
            <a:chExt cx="8445500" cy="1167501"/>
          </a:xfrm>
        </p:grpSpPr>
        <p:grpSp>
          <p:nvGrpSpPr>
            <p:cNvPr id="94" name="Group 93"/>
            <p:cNvGrpSpPr/>
            <p:nvPr/>
          </p:nvGrpSpPr>
          <p:grpSpPr>
            <a:xfrm>
              <a:off x="571500" y="4008766"/>
              <a:ext cx="8445500" cy="1033123"/>
              <a:chOff x="1181100" y="3792866"/>
              <a:chExt cx="8445500" cy="1033123"/>
            </a:xfrm>
          </p:grpSpPr>
          <p:sp>
            <p:nvSpPr>
              <p:cNvPr id="96" name="Rectangle 95"/>
              <p:cNvSpPr/>
              <p:nvPr/>
            </p:nvSpPr>
            <p:spPr>
              <a:xfrm>
                <a:off x="2209800" y="3792866"/>
                <a:ext cx="7416800" cy="103312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2227562" y="4186239"/>
                <a:ext cx="73736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This solution provides full control on the stack and the architecture of the application but at the same time it is also the one that does require the most effort, since everything needs to be built.</a:t>
                </a:r>
              </a:p>
            </p:txBody>
          </p:sp>
          <p:sp>
            <p:nvSpPr>
              <p:cNvPr id="98" name="Rectangle 97"/>
              <p:cNvSpPr/>
              <p:nvPr/>
            </p:nvSpPr>
            <p:spPr>
              <a:xfrm>
                <a:off x="1181100" y="3792866"/>
                <a:ext cx="1032935" cy="103312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“YOUR EVENTS” ON TOP OF IaaS</a:t>
                </a:r>
              </a:p>
            </p:txBody>
          </p:sp>
        </p:grpSp>
        <p:sp>
          <p:nvSpPr>
            <p:cNvPr id="95" name="TextBox 9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25" name="Group 24"/>
          <p:cNvGrpSpPr/>
          <p:nvPr/>
        </p:nvGrpSpPr>
        <p:grpSpPr>
          <a:xfrm>
            <a:off x="698505" y="5254469"/>
            <a:ext cx="8445495" cy="1104012"/>
            <a:chOff x="571500" y="4890388"/>
            <a:chExt cx="8445495" cy="1104012"/>
          </a:xfrm>
        </p:grpSpPr>
        <p:grpSp>
          <p:nvGrpSpPr>
            <p:cNvPr id="26" name="Group 25"/>
            <p:cNvGrpSpPr/>
            <p:nvPr/>
          </p:nvGrpSpPr>
          <p:grpSpPr>
            <a:xfrm>
              <a:off x="571500" y="5024808"/>
              <a:ext cx="8445495" cy="969592"/>
              <a:chOff x="1092200" y="5016342"/>
              <a:chExt cx="8445495" cy="969592"/>
            </a:xfrm>
          </p:grpSpPr>
          <p:grpSp>
            <p:nvGrpSpPr>
              <p:cNvPr id="28" name="Group 27"/>
              <p:cNvGrpSpPr/>
              <p:nvPr/>
            </p:nvGrpSpPr>
            <p:grpSpPr>
              <a:xfrm>
                <a:off x="1092200" y="5016342"/>
                <a:ext cx="8445495" cy="969592"/>
                <a:chOff x="884551" y="5261580"/>
                <a:chExt cx="8445495" cy="969592"/>
              </a:xfrm>
            </p:grpSpPr>
            <p:grpSp>
              <p:nvGrpSpPr>
                <p:cNvPr id="30" name="Group 29"/>
                <p:cNvGrpSpPr/>
                <p:nvPr/>
              </p:nvGrpSpPr>
              <p:grpSpPr>
                <a:xfrm>
                  <a:off x="1925951" y="5261582"/>
                  <a:ext cx="7404095" cy="969590"/>
                  <a:chOff x="3946788" y="4206121"/>
                  <a:chExt cx="6008721" cy="1720671"/>
                </a:xfrm>
              </p:grpSpPr>
              <p:sp>
                <p:nvSpPr>
                  <p:cNvPr id="32" name="Rectangle 31"/>
                  <p:cNvSpPr/>
                  <p:nvPr/>
                </p:nvSpPr>
                <p:spPr>
                  <a:xfrm>
                    <a:off x="3946788" y="4206121"/>
                    <a:ext cx="6008721" cy="172067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“YOUR EVENTS” ON TOP OF PaaS/IaaS</a:t>
                    </a:r>
                  </a:p>
                </p:txBody>
              </p:sp>
            </p:grpSp>
            <p:sp>
              <p:nvSpPr>
                <p:cNvPr id="31" name="Rectangle 30"/>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2159981" y="5399642"/>
                <a:ext cx="7293047"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Another possible scenario is to utilise a mixture of the two offerings, thus privileging IaaS when fthere is need of full control and the built-in PaaS capabilities do not facilitate implementation.</a:t>
                </a:r>
              </a:p>
            </p:txBody>
          </p:sp>
        </p:grpSp>
        <p:sp>
          <p:nvSpPr>
            <p:cNvPr id="27" name="TextBox 26"/>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423586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55" name="Straight Connector 54"/>
          <p:cNvCxnSpPr/>
          <p:nvPr/>
        </p:nvCxnSpPr>
        <p:spPr>
          <a:xfrm>
            <a:off x="1735656"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15900" y="1548255"/>
            <a:ext cx="1904981" cy="954107"/>
          </a:xfrm>
          <a:prstGeom prst="rect">
            <a:avLst/>
          </a:prstGeom>
          <a:noFill/>
        </p:spPr>
        <p:txBody>
          <a:bodyPr wrap="square" rtlCol="0">
            <a:spAutoFit/>
          </a:bodyPr>
          <a:lstStyle/>
          <a:p>
            <a:pPr algn="r"/>
            <a:r>
              <a:rPr lang="en-US" sz="2800" b="1">
                <a:solidFill>
                  <a:srgbClr val="1F497D">
                    <a:lumMod val="75000"/>
                  </a:srgbClr>
                </a:solidFill>
                <a:latin typeface="Abadi MT Condensed Extra Bold"/>
                <a:cs typeface="Abadi MT Condensed Extra Bold"/>
              </a:rPr>
              <a:t>CLOUD OFFERINGS</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07619" y="1553624"/>
            <a:ext cx="7175513" cy="3724097"/>
          </a:xfrm>
          <a:prstGeom prst="rect">
            <a:avLst/>
          </a:prstGeom>
          <a:noFill/>
        </p:spPr>
        <p:txBody>
          <a:bodyPr wrap="square" rtlCol="0">
            <a:spAutoFit/>
          </a:bodyPr>
          <a:lstStyle/>
          <a:p>
            <a:r>
              <a:rPr lang="en-US" sz="3000">
                <a:latin typeface="Abadi MT Condensed Light"/>
                <a:cs typeface="Abadi MT Condensed Light"/>
              </a:rPr>
              <a:t>“Your Events” on top of a PaaS / IaaS</a:t>
            </a:r>
          </a:p>
          <a:p>
            <a:pPr lvl="0"/>
            <a:r>
              <a:rPr lang="en-US" sz="2000" i="1">
                <a:solidFill>
                  <a:prstClr val="black">
                    <a:lumMod val="65000"/>
                    <a:lumOff val="35000"/>
                  </a:prstClr>
                </a:solidFill>
                <a:latin typeface="Abadi MT Condensed Light"/>
                <a:cs typeface="Abadi MT Condensed Light"/>
              </a:rPr>
              <a:t>(…continued)</a:t>
            </a:r>
          </a:p>
          <a:p>
            <a:pPr lvl="0">
              <a:spcBef>
                <a:spcPts val="1200"/>
              </a:spcBef>
            </a:pPr>
            <a:r>
              <a:rPr lang="en-US" sz="2300" i="1">
                <a:solidFill>
                  <a:prstClr val="black">
                    <a:lumMod val="65000"/>
                    <a:lumOff val="35000"/>
                  </a:prstClr>
                </a:solidFill>
                <a:latin typeface="Abadi MT Condensed Light"/>
                <a:cs typeface="Abadi MT Condensed Light"/>
              </a:rPr>
              <a:t>A mixture of the two solutions is probably the one that will give full flexibility to Cloud Dynamics to implement “Your Events”. </a:t>
            </a:r>
          </a:p>
          <a:p>
            <a:pPr lvl="0">
              <a:spcBef>
                <a:spcPts val="1200"/>
              </a:spcBef>
            </a:pPr>
            <a:r>
              <a:rPr lang="en-US" sz="2300" i="1">
                <a:solidFill>
                  <a:prstClr val="black">
                    <a:lumMod val="65000"/>
                    <a:lumOff val="35000"/>
                  </a:prstClr>
                </a:solidFill>
                <a:latin typeface="Abadi MT Condensed Light"/>
                <a:cs typeface="Abadi MT Condensed Light"/>
              </a:rPr>
              <a:t>More importantly, it will allow Cloud Dynamics to fine tune the degree of control on each application component when it comes to ensure scalability, performance, and availability of the application.</a:t>
            </a:r>
          </a:p>
          <a:p>
            <a:pPr lvl="0">
              <a:spcBef>
                <a:spcPts val="600"/>
              </a:spcBef>
            </a:pPr>
            <a:r>
              <a:rPr lang="en-US" sz="2300" i="1">
                <a:solidFill>
                  <a:prstClr val="black">
                    <a:lumMod val="65000"/>
                    <a:lumOff val="35000"/>
                  </a:prstClr>
                </a:solidFill>
                <a:latin typeface="Abadi MT Condensed Light"/>
                <a:cs typeface="Abadi MT Condensed Light"/>
              </a:rPr>
              <a:t>Finally, it will also enable to better manage and address the different classes of customers using “Your Events”.</a:t>
            </a:r>
          </a:p>
        </p:txBody>
      </p:sp>
      <p:grpSp>
        <p:nvGrpSpPr>
          <p:cNvPr id="9" name="Group 8"/>
          <p:cNvGrpSpPr/>
          <p:nvPr/>
        </p:nvGrpSpPr>
        <p:grpSpPr>
          <a:xfrm>
            <a:off x="118534" y="3597194"/>
            <a:ext cx="1621347" cy="646331"/>
            <a:chOff x="118534" y="3597194"/>
            <a:chExt cx="1621347" cy="646331"/>
          </a:xfrm>
        </p:grpSpPr>
        <p:sp>
          <p:nvSpPr>
            <p:cNvPr id="34" name="TextBox 33"/>
            <p:cNvSpPr txBox="1"/>
            <p:nvPr/>
          </p:nvSpPr>
          <p:spPr>
            <a:xfrm>
              <a:off x="237067" y="3597194"/>
              <a:ext cx="1502814" cy="646331"/>
            </a:xfrm>
            <a:prstGeom prst="rect">
              <a:avLst/>
            </a:prstGeom>
            <a:noFill/>
          </p:spPr>
          <p:txBody>
            <a:bodyPr wrap="square" rtlCol="0">
              <a:spAutoFit/>
            </a:bodyPr>
            <a:lstStyle/>
            <a:p>
              <a:pPr algn="r"/>
              <a:r>
                <a:rPr lang="en-US" sz="1200" b="1">
                  <a:solidFill>
                    <a:srgbClr val="1F497D">
                      <a:lumMod val="75000"/>
                    </a:srgbClr>
                  </a:solidFill>
                  <a:latin typeface="Abadi MT Condensed Extra Bold"/>
                  <a:cs typeface="Abadi MT Condensed Extra Bold"/>
                </a:rPr>
                <a:t>MIXED PaaS/IaaS ALLOW BETTER FINE TUNING PERFORMANCE</a:t>
              </a:r>
              <a:endParaRPr lang="en-US" sz="1200" b="1">
                <a:solidFill>
                  <a:schemeClr val="tx2">
                    <a:lumMod val="75000"/>
                  </a:schemeClr>
                </a:solidFill>
                <a:latin typeface="Abadi MT Condensed Extra Bold"/>
                <a:cs typeface="Abadi MT Condensed Extra Bold"/>
              </a:endParaRPr>
            </a:p>
          </p:txBody>
        </p:sp>
        <p:sp>
          <p:nvSpPr>
            <p:cNvPr id="8" name="Right Arrow 7"/>
            <p:cNvSpPr/>
            <p:nvPr/>
          </p:nvSpPr>
          <p:spPr>
            <a:xfrm>
              <a:off x="118534" y="3810002"/>
              <a:ext cx="186268" cy="220132"/>
            </a:xfrm>
            <a:prstGeom prst="rightArrow">
              <a:avLst/>
            </a:prstGeom>
            <a:solidFill>
              <a:schemeClr val="tx2">
                <a:lumMod val="75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8745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800"/>
                                        <p:tgtEl>
                                          <p:spTgt spid="9"/>
                                        </p:tgtEl>
                                        <p:attrNameLst>
                                          <p:attrName>ppt_x</p:attrName>
                                        </p:attrNameLst>
                                      </p:cBhvr>
                                      <p:tavLst>
                                        <p:tav tm="0">
                                          <p:val>
                                            <p:strVal val="#ppt_x-#ppt_w*1.125000"/>
                                          </p:val>
                                        </p:tav>
                                        <p:tav tm="100000">
                                          <p:val>
                                            <p:strVal val="#ppt_x"/>
                                          </p:val>
                                        </p:tav>
                                      </p:tavLst>
                                    </p:anim>
                                    <p:animEffect transition="in" filter="wipe(right)">
                                      <p:cBhvr>
                                        <p:cTn id="8"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50" name="Rounded Rectangle 49"/>
          <p:cNvSpPr/>
          <p:nvPr/>
        </p:nvSpPr>
        <p:spPr>
          <a:xfrm>
            <a:off x="4546616" y="2865963"/>
            <a:ext cx="4521184" cy="3259670"/>
          </a:xfrm>
          <a:prstGeom prst="roundRect">
            <a:avLst>
              <a:gd name="adj" fmla="val 5063"/>
            </a:avLst>
          </a:prstGeom>
          <a:solidFill>
            <a:schemeClr val="accent4">
              <a:lumMod val="40000"/>
              <a:lumOff val="60000"/>
              <a:alpha val="20000"/>
            </a:schemeClr>
          </a:solidFill>
          <a:ln w="3175" cmpd="sng">
            <a:solidFill>
              <a:schemeClr val="accent4">
                <a:lumMod val="75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ounded Rectangle 45"/>
          <p:cNvSpPr/>
          <p:nvPr/>
        </p:nvSpPr>
        <p:spPr>
          <a:xfrm>
            <a:off x="2032001" y="3766996"/>
            <a:ext cx="2158999" cy="1605104"/>
          </a:xfrm>
          <a:prstGeom prst="roundRect">
            <a:avLst>
              <a:gd name="adj" fmla="val 6762"/>
            </a:avLst>
          </a:prstGeom>
          <a:solidFill>
            <a:schemeClr val="accent6">
              <a:lumMod val="20000"/>
              <a:lumOff val="80000"/>
              <a:alpha val="20000"/>
            </a:schemeClr>
          </a:solidFill>
          <a:ln w="3175" cmpd="sng">
            <a:solidFill>
              <a:schemeClr val="accent6">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REFERENCE ARCHITECTURE</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338828"/>
          </a:xfrm>
          <a:prstGeom prst="rect">
            <a:avLst/>
          </a:prstGeom>
          <a:noFill/>
        </p:spPr>
        <p:txBody>
          <a:bodyPr wrap="square" rtlCol="0">
            <a:spAutoFit/>
          </a:bodyPr>
          <a:lstStyle/>
          <a:p>
            <a:r>
              <a:rPr lang="en-US" sz="3000">
                <a:latin typeface="Abadi MT Condensed Light"/>
                <a:cs typeface="Abadi MT Condensed Light"/>
              </a:rPr>
              <a:t>A draft architecture for “Your Events”</a:t>
            </a:r>
          </a:p>
          <a:p>
            <a:pPr lvl="0">
              <a:spcBef>
                <a:spcPts val="600"/>
              </a:spcBef>
            </a:pPr>
            <a:r>
              <a:rPr lang="en-US" sz="2300" i="1">
                <a:solidFill>
                  <a:prstClr val="black">
                    <a:lumMod val="65000"/>
                    <a:lumOff val="35000"/>
                  </a:prstClr>
                </a:solidFill>
                <a:latin typeface="Abadi MT Condensed Light"/>
                <a:cs typeface="Abadi MT Condensed Light"/>
              </a:rPr>
              <a:t>Here is a solution highlighting the key components of the application for a single organisation: </a:t>
            </a:r>
          </a:p>
        </p:txBody>
      </p:sp>
      <p:pic>
        <p:nvPicPr>
          <p:cNvPr id="37"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15147" y="4149558"/>
            <a:ext cx="461187" cy="461187"/>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37"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537002" y="4119034"/>
            <a:ext cx="445527" cy="445527"/>
          </a:xfrm>
          <a:prstGeom prst="rect">
            <a:avLst/>
          </a:prstGeom>
        </p:spPr>
      </p:pic>
      <p:sp>
        <p:nvSpPr>
          <p:cNvPr id="39" name="Round Diagonal Corner Rectangle 38"/>
          <p:cNvSpPr/>
          <p:nvPr/>
        </p:nvSpPr>
        <p:spPr>
          <a:xfrm>
            <a:off x="2023535" y="3763398"/>
            <a:ext cx="999068" cy="304801"/>
          </a:xfrm>
          <a:prstGeom prst="round2DiagRect">
            <a:avLst>
              <a:gd name="adj1" fmla="val 33333"/>
              <a:gd name="adj2" fmla="val 0"/>
            </a:avLst>
          </a:prstGeom>
          <a:solidFill>
            <a:schemeClr val="accent6">
              <a:lumMod val="75000"/>
            </a:schemeClr>
          </a:solidFill>
          <a:ln w="3175" cmpd="sng">
            <a:solidFill>
              <a:schemeClr val="accent6">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9"/>
          <p:cNvSpPr/>
          <p:nvPr/>
        </p:nvSpPr>
        <p:spPr>
          <a:xfrm>
            <a:off x="2110371" y="4188060"/>
            <a:ext cx="958916" cy="307777"/>
          </a:xfrm>
          <a:prstGeom prst="rect">
            <a:avLst/>
          </a:prstGeom>
        </p:spPr>
        <p:txBody>
          <a:bodyPr wrap="none">
            <a:spAutoFit/>
          </a:bodyPr>
          <a:lstStyle/>
          <a:p>
            <a:r>
              <a:rPr lang="en-US" sz="1400" b="1">
                <a:solidFill>
                  <a:srgbClr val="984807"/>
                </a:solidFill>
                <a:latin typeface="Abadi MT Condensed Light"/>
                <a:cs typeface="Abadi MT Condensed Light"/>
              </a:rPr>
              <a:t>Management</a:t>
            </a:r>
            <a:endParaRPr lang="en-US" sz="1400">
              <a:solidFill>
                <a:srgbClr val="984807"/>
              </a:solidFill>
            </a:endParaRPr>
          </a:p>
        </p:txBody>
      </p:sp>
      <p:sp>
        <p:nvSpPr>
          <p:cNvPr id="41" name="Rectangle 40"/>
          <p:cNvSpPr/>
          <p:nvPr/>
        </p:nvSpPr>
        <p:spPr>
          <a:xfrm>
            <a:off x="2101902" y="4831522"/>
            <a:ext cx="825867" cy="307777"/>
          </a:xfrm>
          <a:prstGeom prst="rect">
            <a:avLst/>
          </a:prstGeom>
        </p:spPr>
        <p:txBody>
          <a:bodyPr wrap="none">
            <a:spAutoFit/>
          </a:bodyPr>
          <a:lstStyle/>
          <a:p>
            <a:r>
              <a:rPr lang="en-US" sz="1400" b="1">
                <a:solidFill>
                  <a:srgbClr val="984807"/>
                </a:solidFill>
                <a:latin typeface="Abadi MT Condensed Light"/>
                <a:cs typeface="Abadi MT Condensed Light"/>
              </a:rPr>
              <a:t>Employees</a:t>
            </a:r>
            <a:endParaRPr lang="en-US" sz="1400">
              <a:solidFill>
                <a:srgbClr val="984807"/>
              </a:solidFill>
            </a:endParaRPr>
          </a:p>
        </p:txBody>
      </p:sp>
      <p:sp>
        <p:nvSpPr>
          <p:cNvPr id="42" name="Rectangle 41"/>
          <p:cNvSpPr/>
          <p:nvPr/>
        </p:nvSpPr>
        <p:spPr>
          <a:xfrm>
            <a:off x="2008772" y="3747792"/>
            <a:ext cx="1046668" cy="307777"/>
          </a:xfrm>
          <a:prstGeom prst="rect">
            <a:avLst/>
          </a:prstGeom>
        </p:spPr>
        <p:txBody>
          <a:bodyPr wrap="none">
            <a:spAutoFit/>
          </a:bodyPr>
          <a:lstStyle/>
          <a:p>
            <a:r>
              <a:rPr lang="en-US" sz="1400" b="1">
                <a:solidFill>
                  <a:schemeClr val="bg1"/>
                </a:solidFill>
                <a:latin typeface="Abadi MT Condensed Light"/>
                <a:cs typeface="Abadi MT Condensed Light"/>
              </a:rPr>
              <a:t>Customer Org.</a:t>
            </a:r>
            <a:endParaRPr lang="en-US" sz="1400">
              <a:solidFill>
                <a:schemeClr val="bg1"/>
              </a:solidFill>
            </a:endParaRPr>
          </a:p>
        </p:txBody>
      </p:sp>
      <p:pic>
        <p:nvPicPr>
          <p:cNvPr id="43" name="Picture 42" descr="C:\Users\IBM_ADMIN\AppData\Local\Microsoft\Windows\Temporary Internet Files\Content.IE5\EQO8ONQE\MC90043394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634265" y="4749799"/>
            <a:ext cx="489668" cy="448701"/>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9" descr="C:\Users\IBM_ADMIN\AppData\Local\Microsoft\Windows\Temporary Internet Files\Content.IE5\890RTDAA\MC90043262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808889" y="4769563"/>
            <a:ext cx="437405" cy="437405"/>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51" descr="C:\Users\IBM_ADMIN\AppData\Local\Microsoft\Windows\Temporary Internet Files\Content.IE5\890RTDAA\MC900432623[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19150" y="4776988"/>
            <a:ext cx="458265" cy="429648"/>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ounded Rectangle 19"/>
          <p:cNvSpPr/>
          <p:nvPr/>
        </p:nvSpPr>
        <p:spPr>
          <a:xfrm>
            <a:off x="4885283" y="3009896"/>
            <a:ext cx="4106318" cy="2446871"/>
          </a:xfrm>
          <a:prstGeom prst="roundRect">
            <a:avLst>
              <a:gd name="adj" fmla="val 5063"/>
            </a:avLst>
          </a:prstGeom>
          <a:solidFill>
            <a:schemeClr val="accent4">
              <a:lumMod val="40000"/>
              <a:lumOff val="60000"/>
              <a:alpha val="20000"/>
            </a:schemeClr>
          </a:solidFill>
          <a:ln w="3175" cmpd="sng">
            <a:solidFill>
              <a:schemeClr val="accent4">
                <a:lumMod val="75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loud 12"/>
          <p:cNvSpPr/>
          <p:nvPr/>
        </p:nvSpPr>
        <p:spPr>
          <a:xfrm>
            <a:off x="5055605" y="3859539"/>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4" name="Cloud 13"/>
          <p:cNvSpPr/>
          <p:nvPr/>
        </p:nvSpPr>
        <p:spPr>
          <a:xfrm>
            <a:off x="6638870" y="4833224"/>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5" name="Cloud 14"/>
          <p:cNvSpPr/>
          <p:nvPr/>
        </p:nvSpPr>
        <p:spPr>
          <a:xfrm>
            <a:off x="6638867" y="3681758"/>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 name="Picture 2" descr="Box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8744" y="4559300"/>
            <a:ext cx="643466" cy="643466"/>
          </a:xfrm>
          <a:prstGeom prst="rect">
            <a:avLst/>
          </a:prstGeom>
        </p:spPr>
      </p:pic>
      <p:pic>
        <p:nvPicPr>
          <p:cNvPr id="18" name="Picture 17" descr="Databa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3414" y="3412792"/>
            <a:ext cx="575730" cy="544441"/>
          </a:xfrm>
          <a:prstGeom prst="rect">
            <a:avLst/>
          </a:prstGeom>
        </p:spPr>
      </p:pic>
      <p:pic>
        <p:nvPicPr>
          <p:cNvPr id="7" name="Picture 6" descr="Gea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9358" y="3450153"/>
            <a:ext cx="855134" cy="855134"/>
          </a:xfrm>
          <a:prstGeom prst="rect">
            <a:avLst/>
          </a:prstGeom>
        </p:spPr>
      </p:pic>
      <p:sp>
        <p:nvSpPr>
          <p:cNvPr id="10" name="Freeform 9"/>
          <p:cNvSpPr/>
          <p:nvPr/>
        </p:nvSpPr>
        <p:spPr>
          <a:xfrm>
            <a:off x="6146797" y="3613122"/>
            <a:ext cx="677348" cy="226510"/>
          </a:xfrm>
          <a:custGeom>
            <a:avLst/>
            <a:gdLst>
              <a:gd name="connsiteX0" fmla="*/ 0 w 1058333"/>
              <a:gd name="connsiteY0" fmla="*/ 361973 h 361973"/>
              <a:gd name="connsiteX1" fmla="*/ 347133 w 1058333"/>
              <a:gd name="connsiteY1" fmla="*/ 31773 h 361973"/>
              <a:gd name="connsiteX2" fmla="*/ 1058333 w 1058333"/>
              <a:gd name="connsiteY2" fmla="*/ 31773 h 361973"/>
            </a:gdLst>
            <a:ahLst/>
            <a:cxnLst>
              <a:cxn ang="0">
                <a:pos x="connsiteX0" y="connsiteY0"/>
              </a:cxn>
              <a:cxn ang="0">
                <a:pos x="connsiteX1" y="connsiteY1"/>
              </a:cxn>
              <a:cxn ang="0">
                <a:pos x="connsiteX2" y="connsiteY2"/>
              </a:cxn>
            </a:cxnLst>
            <a:rect l="l" t="t" r="r" b="b"/>
            <a:pathLst>
              <a:path w="1058333" h="361973">
                <a:moveTo>
                  <a:pt x="0" y="361973"/>
                </a:moveTo>
                <a:cubicBezTo>
                  <a:pt x="85372" y="224389"/>
                  <a:pt x="170744" y="86806"/>
                  <a:pt x="347133" y="31773"/>
                </a:cubicBezTo>
                <a:cubicBezTo>
                  <a:pt x="523522" y="-23260"/>
                  <a:pt x="790927" y="4256"/>
                  <a:pt x="1058333" y="31773"/>
                </a:cubicBezTo>
              </a:path>
            </a:pathLst>
          </a:cu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6299196" y="4144431"/>
            <a:ext cx="643481" cy="474129"/>
          </a:xfrm>
          <a:custGeom>
            <a:avLst/>
            <a:gdLst>
              <a:gd name="connsiteX0" fmla="*/ 0 w 1117600"/>
              <a:gd name="connsiteY0" fmla="*/ 0 h 465666"/>
              <a:gd name="connsiteX1" fmla="*/ 719667 w 1117600"/>
              <a:gd name="connsiteY1" fmla="*/ 84666 h 465666"/>
              <a:gd name="connsiteX2" fmla="*/ 1117600 w 1117600"/>
              <a:gd name="connsiteY2" fmla="*/ 465666 h 465666"/>
            </a:gdLst>
            <a:ahLst/>
            <a:cxnLst>
              <a:cxn ang="0">
                <a:pos x="connsiteX0" y="connsiteY0"/>
              </a:cxn>
              <a:cxn ang="0">
                <a:pos x="connsiteX1" y="connsiteY1"/>
              </a:cxn>
              <a:cxn ang="0">
                <a:pos x="connsiteX2" y="connsiteY2"/>
              </a:cxn>
            </a:cxnLst>
            <a:rect l="l" t="t" r="r" b="b"/>
            <a:pathLst>
              <a:path w="1117600" h="465666">
                <a:moveTo>
                  <a:pt x="0" y="0"/>
                </a:moveTo>
                <a:cubicBezTo>
                  <a:pt x="266700" y="3527"/>
                  <a:pt x="533400" y="7055"/>
                  <a:pt x="719667" y="84666"/>
                </a:cubicBezTo>
                <a:cubicBezTo>
                  <a:pt x="905934" y="162277"/>
                  <a:pt x="1117600" y="465666"/>
                  <a:pt x="1117600" y="465666"/>
                </a:cubicBezTo>
              </a:path>
            </a:pathLst>
          </a:cu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5257821" y="4144413"/>
            <a:ext cx="0" cy="838200"/>
          </a:xfrm>
          <a:prstGeom prst="line">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513202" y="3839627"/>
            <a:ext cx="1249810" cy="8467"/>
          </a:xfrm>
          <a:prstGeom prst="line">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513202" y="5016493"/>
            <a:ext cx="1249810" cy="8467"/>
          </a:xfrm>
          <a:prstGeom prst="line">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225387" y="4577816"/>
            <a:ext cx="731090" cy="492443"/>
          </a:xfrm>
          <a:prstGeom prst="rect">
            <a:avLst/>
          </a:prstGeom>
        </p:spPr>
        <p:txBody>
          <a:bodyPr wrap="none">
            <a:spAutoFit/>
          </a:bodyPr>
          <a:lstStyle/>
          <a:p>
            <a:r>
              <a:rPr lang="en-US" sz="1400">
                <a:latin typeface="Abadi MT Condensed Light"/>
                <a:cs typeface="Abadi MT Condensed Light"/>
              </a:rPr>
              <a:t>Web App</a:t>
            </a:r>
          </a:p>
          <a:p>
            <a:r>
              <a:rPr lang="en-US" sz="1100">
                <a:latin typeface="Abadi MT Condensed Light"/>
                <a:cs typeface="Abadi MT Condensed Light"/>
              </a:rPr>
              <a:t>Core Logic</a:t>
            </a:r>
          </a:p>
        </p:txBody>
      </p:sp>
      <p:sp>
        <p:nvSpPr>
          <p:cNvPr id="35" name="Rectangle 34"/>
          <p:cNvSpPr/>
          <p:nvPr/>
        </p:nvSpPr>
        <p:spPr>
          <a:xfrm>
            <a:off x="7782296" y="4713295"/>
            <a:ext cx="1075773" cy="553998"/>
          </a:xfrm>
          <a:prstGeom prst="rect">
            <a:avLst/>
          </a:prstGeom>
        </p:spPr>
        <p:txBody>
          <a:bodyPr wrap="none">
            <a:spAutoFit/>
          </a:bodyPr>
          <a:lstStyle/>
          <a:p>
            <a:pPr algn="r"/>
            <a:r>
              <a:rPr lang="en-US" sz="1400">
                <a:latin typeface="Abadi MT Condensed Light"/>
                <a:cs typeface="Abadi MT Condensed Light"/>
              </a:rPr>
              <a:t>Object Storage</a:t>
            </a:r>
          </a:p>
          <a:p>
            <a:pPr algn="r">
              <a:spcBef>
                <a:spcPts val="600"/>
              </a:spcBef>
            </a:pPr>
            <a:r>
              <a:rPr lang="en-US" sz="1100">
                <a:latin typeface="Abadi MT Condensed Light"/>
                <a:cs typeface="Abadi MT Condensed Light"/>
              </a:rPr>
              <a:t>Photos</a:t>
            </a:r>
          </a:p>
        </p:txBody>
      </p:sp>
      <p:sp>
        <p:nvSpPr>
          <p:cNvPr id="36" name="Rectangle 35"/>
          <p:cNvSpPr/>
          <p:nvPr/>
        </p:nvSpPr>
        <p:spPr>
          <a:xfrm>
            <a:off x="7899400" y="3536426"/>
            <a:ext cx="941723" cy="892552"/>
          </a:xfrm>
          <a:prstGeom prst="rect">
            <a:avLst/>
          </a:prstGeom>
        </p:spPr>
        <p:txBody>
          <a:bodyPr wrap="square">
            <a:spAutoFit/>
          </a:bodyPr>
          <a:lstStyle/>
          <a:p>
            <a:pPr algn="r"/>
            <a:r>
              <a:rPr lang="en-US" sz="1400">
                <a:latin typeface="Abadi MT Condensed Light"/>
                <a:cs typeface="Abadi MT Condensed Light"/>
              </a:rPr>
              <a:t>Database</a:t>
            </a:r>
          </a:p>
          <a:p>
            <a:pPr algn="r">
              <a:spcBef>
                <a:spcPts val="600"/>
              </a:spcBef>
            </a:pPr>
            <a:r>
              <a:rPr lang="en-US" sz="1100">
                <a:latin typeface="Abadi MT Condensed Light"/>
                <a:cs typeface="Abadi MT Condensed Light"/>
              </a:rPr>
              <a:t>Events</a:t>
            </a:r>
          </a:p>
          <a:p>
            <a:pPr algn="r"/>
            <a:r>
              <a:rPr lang="en-US" sz="1100">
                <a:latin typeface="Abadi MT Condensed Light"/>
                <a:cs typeface="Abadi MT Condensed Light"/>
              </a:rPr>
              <a:t>Comments</a:t>
            </a:r>
          </a:p>
          <a:p>
            <a:pPr algn="r"/>
            <a:r>
              <a:rPr lang="en-US" sz="1100">
                <a:latin typeface="Abadi MT Condensed Light"/>
                <a:cs typeface="Abadi MT Condensed Light"/>
              </a:rPr>
              <a:t>RSVPs</a:t>
            </a:r>
          </a:p>
        </p:txBody>
      </p:sp>
      <p:sp>
        <p:nvSpPr>
          <p:cNvPr id="47" name="Round Diagonal Corner Rectangle 46"/>
          <p:cNvSpPr/>
          <p:nvPr/>
        </p:nvSpPr>
        <p:spPr>
          <a:xfrm>
            <a:off x="4881044" y="2999311"/>
            <a:ext cx="1909231" cy="304801"/>
          </a:xfrm>
          <a:prstGeom prst="round2DiagRect">
            <a:avLst>
              <a:gd name="adj1" fmla="val 50000"/>
              <a:gd name="adj2" fmla="val 1"/>
            </a:avLst>
          </a:prstGeom>
          <a:solidFill>
            <a:schemeClr val="accent4"/>
          </a:solidFill>
          <a:ln w="3175" cmpd="sng">
            <a:solidFill>
              <a:schemeClr val="accent4"/>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921312" y="2973125"/>
            <a:ext cx="1866153" cy="307777"/>
          </a:xfrm>
          <a:prstGeom prst="rect">
            <a:avLst/>
          </a:prstGeom>
        </p:spPr>
        <p:txBody>
          <a:bodyPr wrap="none">
            <a:spAutoFit/>
          </a:bodyPr>
          <a:lstStyle/>
          <a:p>
            <a:r>
              <a:rPr lang="en-US" sz="1400" b="1">
                <a:solidFill>
                  <a:schemeClr val="bg1"/>
                </a:solidFill>
                <a:latin typeface="Abadi MT Condensed Light"/>
                <a:cs typeface="Abadi MT Condensed Light"/>
              </a:rPr>
              <a:t>Your Events – App. Instance</a:t>
            </a:r>
            <a:endParaRPr lang="en-US" sz="1400">
              <a:solidFill>
                <a:schemeClr val="bg1"/>
              </a:solidFill>
            </a:endParaRPr>
          </a:p>
        </p:txBody>
      </p:sp>
      <p:sp>
        <p:nvSpPr>
          <p:cNvPr id="51" name="Round Diagonal Corner Rectangle 50"/>
          <p:cNvSpPr/>
          <p:nvPr/>
        </p:nvSpPr>
        <p:spPr>
          <a:xfrm>
            <a:off x="4546600" y="5867400"/>
            <a:ext cx="1524000" cy="281516"/>
          </a:xfrm>
          <a:prstGeom prst="round2DiagRect">
            <a:avLst>
              <a:gd name="adj1" fmla="val 0"/>
              <a:gd name="adj2" fmla="val 50000"/>
            </a:avLst>
          </a:prstGeom>
          <a:solidFill>
            <a:schemeClr val="accent4"/>
          </a:solidFill>
          <a:ln w="3175" cmpd="sng">
            <a:solidFill>
              <a:schemeClr val="accent4"/>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Rectangle 51"/>
          <p:cNvSpPr/>
          <p:nvPr/>
        </p:nvSpPr>
        <p:spPr>
          <a:xfrm>
            <a:off x="4663071" y="5834863"/>
            <a:ext cx="1315008" cy="307777"/>
          </a:xfrm>
          <a:prstGeom prst="rect">
            <a:avLst/>
          </a:prstGeom>
        </p:spPr>
        <p:txBody>
          <a:bodyPr wrap="none">
            <a:spAutoFit/>
          </a:bodyPr>
          <a:lstStyle/>
          <a:p>
            <a:r>
              <a:rPr lang="en-US" sz="1400" b="1">
                <a:solidFill>
                  <a:schemeClr val="bg1"/>
                </a:solidFill>
                <a:latin typeface="Abadi MT Condensed Light"/>
                <a:cs typeface="Abadi MT Condensed Light"/>
              </a:rPr>
              <a:t>Your Events - SaaS</a:t>
            </a:r>
            <a:endParaRPr lang="en-US" sz="1400">
              <a:solidFill>
                <a:schemeClr val="bg1"/>
              </a:solidFill>
            </a:endParaRPr>
          </a:p>
        </p:txBody>
      </p:sp>
      <p:sp>
        <p:nvSpPr>
          <p:cNvPr id="30" name="Freeform 29"/>
          <p:cNvSpPr/>
          <p:nvPr/>
        </p:nvSpPr>
        <p:spPr>
          <a:xfrm>
            <a:off x="3996761" y="4210939"/>
            <a:ext cx="549839" cy="1800864"/>
          </a:xfrm>
          <a:custGeom>
            <a:avLst/>
            <a:gdLst>
              <a:gd name="connsiteX0" fmla="*/ 79939 w 549839"/>
              <a:gd name="connsiteY0" fmla="*/ 119761 h 1800864"/>
              <a:gd name="connsiteX1" fmla="*/ 295839 w 549839"/>
              <a:gd name="connsiteY1" fmla="*/ 119761 h 1800864"/>
              <a:gd name="connsiteX2" fmla="*/ 308539 w 549839"/>
              <a:gd name="connsiteY2" fmla="*/ 1364361 h 1800864"/>
              <a:gd name="connsiteX3" fmla="*/ 3739 w 549839"/>
              <a:gd name="connsiteY3" fmla="*/ 1770761 h 1800864"/>
              <a:gd name="connsiteX4" fmla="*/ 549839 w 549839"/>
              <a:gd name="connsiteY4" fmla="*/ 1770761 h 180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839" h="1800864">
                <a:moveTo>
                  <a:pt x="79939" y="119761"/>
                </a:moveTo>
                <a:cubicBezTo>
                  <a:pt x="168839" y="16044"/>
                  <a:pt x="257739" y="-87672"/>
                  <a:pt x="295839" y="119761"/>
                </a:cubicBezTo>
                <a:cubicBezTo>
                  <a:pt x="333939" y="327194"/>
                  <a:pt x="357222" y="1089194"/>
                  <a:pt x="308539" y="1364361"/>
                </a:cubicBezTo>
                <a:cubicBezTo>
                  <a:pt x="259856" y="1639528"/>
                  <a:pt x="-36478" y="1703028"/>
                  <a:pt x="3739" y="1770761"/>
                </a:cubicBezTo>
                <a:cubicBezTo>
                  <a:pt x="43956" y="1838494"/>
                  <a:pt x="549839" y="1770761"/>
                  <a:pt x="549839" y="1770761"/>
                </a:cubicBez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850487" y="5822416"/>
            <a:ext cx="1151515" cy="307777"/>
          </a:xfrm>
          <a:prstGeom prst="rect">
            <a:avLst/>
          </a:prstGeom>
        </p:spPr>
        <p:txBody>
          <a:bodyPr wrap="none">
            <a:spAutoFit/>
          </a:bodyPr>
          <a:lstStyle/>
          <a:p>
            <a:r>
              <a:rPr lang="en-US" sz="1400">
                <a:latin typeface="Abadi MT Condensed Light"/>
                <a:cs typeface="Abadi MT Condensed Light"/>
              </a:rPr>
              <a:t>Subscribe / Trial</a:t>
            </a:r>
            <a:endParaRPr lang="en-US" sz="1100">
              <a:latin typeface="Abadi MT Condensed Light"/>
              <a:cs typeface="Abadi MT Condensed Light"/>
            </a:endParaRPr>
          </a:p>
        </p:txBody>
      </p:sp>
      <p:sp>
        <p:nvSpPr>
          <p:cNvPr id="33" name="Freeform 32"/>
          <p:cNvSpPr/>
          <p:nvPr/>
        </p:nvSpPr>
        <p:spPr>
          <a:xfrm>
            <a:off x="5707635" y="5448300"/>
            <a:ext cx="1671065" cy="486696"/>
          </a:xfrm>
          <a:custGeom>
            <a:avLst/>
            <a:gdLst>
              <a:gd name="connsiteX0" fmla="*/ 45465 w 1671065"/>
              <a:gd name="connsiteY0" fmla="*/ 406400 h 486696"/>
              <a:gd name="connsiteX1" fmla="*/ 159765 w 1671065"/>
              <a:gd name="connsiteY1" fmla="*/ 241300 h 486696"/>
              <a:gd name="connsiteX2" fmla="*/ 1353565 w 1671065"/>
              <a:gd name="connsiteY2" fmla="*/ 482600 h 486696"/>
              <a:gd name="connsiteX3" fmla="*/ 1671065 w 1671065"/>
              <a:gd name="connsiteY3" fmla="*/ 0 h 486696"/>
            </a:gdLst>
            <a:ahLst/>
            <a:cxnLst>
              <a:cxn ang="0">
                <a:pos x="connsiteX0" y="connsiteY0"/>
              </a:cxn>
              <a:cxn ang="0">
                <a:pos x="connsiteX1" y="connsiteY1"/>
              </a:cxn>
              <a:cxn ang="0">
                <a:pos x="connsiteX2" y="connsiteY2"/>
              </a:cxn>
              <a:cxn ang="0">
                <a:pos x="connsiteX3" y="connsiteY3"/>
              </a:cxn>
            </a:cxnLst>
            <a:rect l="l" t="t" r="r" b="b"/>
            <a:pathLst>
              <a:path w="1671065" h="486696">
                <a:moveTo>
                  <a:pt x="45465" y="406400"/>
                </a:moveTo>
                <a:cubicBezTo>
                  <a:pt x="-6394" y="317500"/>
                  <a:pt x="-58252" y="228600"/>
                  <a:pt x="159765" y="241300"/>
                </a:cubicBezTo>
                <a:cubicBezTo>
                  <a:pt x="377782" y="254000"/>
                  <a:pt x="1101682" y="522817"/>
                  <a:pt x="1353565" y="482600"/>
                </a:cubicBezTo>
                <a:cubicBezTo>
                  <a:pt x="1605448" y="442383"/>
                  <a:pt x="1671065" y="0"/>
                  <a:pt x="1671065" y="0"/>
                </a:cubicBezTo>
              </a:path>
            </a:pathLst>
          </a:custGeom>
          <a:ln w="3175" cmpd="sng">
            <a:solidFill>
              <a:schemeClr val="tx2">
                <a:lumMod val="50000"/>
              </a:schemeClr>
            </a:solidFill>
            <a:prstDash val="dash"/>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ectangle 59"/>
          <p:cNvSpPr/>
          <p:nvPr/>
        </p:nvSpPr>
        <p:spPr>
          <a:xfrm>
            <a:off x="7181187" y="5758916"/>
            <a:ext cx="738178" cy="307777"/>
          </a:xfrm>
          <a:prstGeom prst="rect">
            <a:avLst/>
          </a:prstGeom>
        </p:spPr>
        <p:txBody>
          <a:bodyPr wrap="none">
            <a:spAutoFit/>
          </a:bodyPr>
          <a:lstStyle/>
          <a:p>
            <a:r>
              <a:rPr lang="en-US" sz="1400">
                <a:latin typeface="Abadi MT Condensed Light"/>
                <a:cs typeface="Abadi MT Condensed Light"/>
              </a:rPr>
              <a:t>Provision </a:t>
            </a:r>
            <a:endParaRPr lang="en-US" sz="1100">
              <a:latin typeface="Abadi MT Condensed Light"/>
              <a:cs typeface="Abadi MT Condensed Light"/>
            </a:endParaRPr>
          </a:p>
        </p:txBody>
      </p:sp>
      <p:sp>
        <p:nvSpPr>
          <p:cNvPr id="49" name="Freeform 48"/>
          <p:cNvSpPr/>
          <p:nvPr/>
        </p:nvSpPr>
        <p:spPr>
          <a:xfrm>
            <a:off x="4000500" y="3694180"/>
            <a:ext cx="1041400" cy="369820"/>
          </a:xfrm>
          <a:custGeom>
            <a:avLst/>
            <a:gdLst>
              <a:gd name="connsiteX0" fmla="*/ 0 w 1041400"/>
              <a:gd name="connsiteY0" fmla="*/ 369820 h 369820"/>
              <a:gd name="connsiteX1" fmla="*/ 279400 w 1041400"/>
              <a:gd name="connsiteY1" fmla="*/ 1520 h 369820"/>
              <a:gd name="connsiteX2" fmla="*/ 1041400 w 1041400"/>
              <a:gd name="connsiteY2" fmla="*/ 230120 h 369820"/>
            </a:gdLst>
            <a:ahLst/>
            <a:cxnLst>
              <a:cxn ang="0">
                <a:pos x="connsiteX0" y="connsiteY0"/>
              </a:cxn>
              <a:cxn ang="0">
                <a:pos x="connsiteX1" y="connsiteY1"/>
              </a:cxn>
              <a:cxn ang="0">
                <a:pos x="connsiteX2" y="connsiteY2"/>
              </a:cxn>
            </a:cxnLst>
            <a:rect l="l" t="t" r="r" b="b"/>
            <a:pathLst>
              <a:path w="1041400" h="369820">
                <a:moveTo>
                  <a:pt x="0" y="369820"/>
                </a:moveTo>
                <a:cubicBezTo>
                  <a:pt x="52916" y="197311"/>
                  <a:pt x="105833" y="24803"/>
                  <a:pt x="279400" y="1520"/>
                </a:cubicBezTo>
                <a:cubicBezTo>
                  <a:pt x="452967" y="-21763"/>
                  <a:pt x="1041400" y="230120"/>
                  <a:pt x="1041400" y="230120"/>
                </a:cubicBezTo>
              </a:path>
            </a:pathLst>
          </a:cu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p:cNvGrpSpPr/>
          <p:nvPr/>
        </p:nvGrpSpPr>
        <p:grpSpPr>
          <a:xfrm>
            <a:off x="4166564" y="5435084"/>
            <a:ext cx="256645" cy="261610"/>
            <a:chOff x="39064" y="4825484"/>
            <a:chExt cx="256645" cy="261610"/>
          </a:xfrm>
        </p:grpSpPr>
        <p:sp>
          <p:nvSpPr>
            <p:cNvPr id="62" name="Oval 61"/>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Rectangle 62"/>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64" name="Group 63"/>
          <p:cNvGrpSpPr/>
          <p:nvPr/>
        </p:nvGrpSpPr>
        <p:grpSpPr>
          <a:xfrm>
            <a:off x="6389064" y="5701784"/>
            <a:ext cx="256645" cy="261610"/>
            <a:chOff x="39064" y="4825484"/>
            <a:chExt cx="256645" cy="261610"/>
          </a:xfrm>
        </p:grpSpPr>
        <p:sp>
          <p:nvSpPr>
            <p:cNvPr id="65" name="Oval 64"/>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grpSp>
        <p:nvGrpSpPr>
          <p:cNvPr id="67" name="Group 66"/>
          <p:cNvGrpSpPr/>
          <p:nvPr/>
        </p:nvGrpSpPr>
        <p:grpSpPr>
          <a:xfrm>
            <a:off x="4179264" y="3530084"/>
            <a:ext cx="256645" cy="261610"/>
            <a:chOff x="39064" y="4825484"/>
            <a:chExt cx="256645" cy="261610"/>
          </a:xfrm>
        </p:grpSpPr>
        <p:sp>
          <p:nvSpPr>
            <p:cNvPr id="68" name="Oval 67"/>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ectangle 68"/>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3</a:t>
              </a:r>
              <a:endParaRPr lang="en-US" sz="1600">
                <a:solidFill>
                  <a:schemeClr val="bg1"/>
                </a:solidFill>
                <a:latin typeface="Abadi MT Condensed Extra Bold"/>
                <a:cs typeface="Abadi MT Condensed Extra Bold"/>
              </a:endParaRPr>
            </a:p>
          </p:txBody>
        </p:sp>
      </p:grpSp>
      <p:sp>
        <p:nvSpPr>
          <p:cNvPr id="70" name="Rectangle 69"/>
          <p:cNvSpPr/>
          <p:nvPr/>
        </p:nvSpPr>
        <p:spPr>
          <a:xfrm>
            <a:off x="3231487" y="3218916"/>
            <a:ext cx="1324389" cy="307777"/>
          </a:xfrm>
          <a:prstGeom prst="rect">
            <a:avLst/>
          </a:prstGeom>
        </p:spPr>
        <p:txBody>
          <a:bodyPr wrap="none">
            <a:spAutoFit/>
          </a:bodyPr>
          <a:lstStyle/>
          <a:p>
            <a:r>
              <a:rPr lang="en-US" sz="1400">
                <a:latin typeface="Abadi MT Condensed Light"/>
                <a:cs typeface="Abadi MT Condensed Light"/>
              </a:rPr>
              <a:t>Consume / Interact</a:t>
            </a:r>
            <a:endParaRPr lang="en-US" sz="1100">
              <a:latin typeface="Abadi MT Condensed Light"/>
              <a:cs typeface="Abadi MT Condensed Light"/>
            </a:endParaRPr>
          </a:p>
        </p:txBody>
      </p:sp>
    </p:spTree>
    <p:extLst>
      <p:ext uri="{BB962C8B-B14F-4D97-AF65-F5344CB8AC3E}">
        <p14:creationId xmlns:p14="http://schemas.microsoft.com/office/powerpoint/2010/main" val="306311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REFERENCE ARCHITECTURE</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984885"/>
          </a:xfrm>
          <a:prstGeom prst="rect">
            <a:avLst/>
          </a:prstGeom>
          <a:noFill/>
        </p:spPr>
        <p:txBody>
          <a:bodyPr wrap="square" rtlCol="0">
            <a:spAutoFit/>
          </a:bodyPr>
          <a:lstStyle/>
          <a:p>
            <a:r>
              <a:rPr lang="en-US" sz="3000">
                <a:latin typeface="Abadi MT Condensed Light"/>
                <a:cs typeface="Abadi MT Condensed Light"/>
              </a:rPr>
              <a:t>A draft architecture for “Your Events”</a:t>
            </a:r>
          </a:p>
          <a:p>
            <a:pPr lvl="0">
              <a:spcBef>
                <a:spcPts val="600"/>
              </a:spcBef>
            </a:pPr>
            <a:r>
              <a:rPr lang="en-US" sz="2300" i="1">
                <a:solidFill>
                  <a:prstClr val="black">
                    <a:lumMod val="65000"/>
                    <a:lumOff val="35000"/>
                  </a:prstClr>
                </a:solidFill>
                <a:latin typeface="Abadi MT Condensed Light"/>
                <a:cs typeface="Abadi MT Condensed Light"/>
              </a:rPr>
              <a:t>We can observe a couple of things for the current design:</a:t>
            </a:r>
          </a:p>
        </p:txBody>
      </p:sp>
      <p:grpSp>
        <p:nvGrpSpPr>
          <p:cNvPr id="57" name="Group 56"/>
          <p:cNvGrpSpPr/>
          <p:nvPr/>
        </p:nvGrpSpPr>
        <p:grpSpPr>
          <a:xfrm>
            <a:off x="914400" y="2576874"/>
            <a:ext cx="8229601" cy="1148462"/>
            <a:chOff x="571500" y="2839338"/>
            <a:chExt cx="8229601" cy="1148462"/>
          </a:xfrm>
        </p:grpSpPr>
        <p:grpSp>
          <p:nvGrpSpPr>
            <p:cNvPr id="59" name="Group 58"/>
            <p:cNvGrpSpPr/>
            <p:nvPr/>
          </p:nvGrpSpPr>
          <p:grpSpPr>
            <a:xfrm>
              <a:off x="571500" y="2946242"/>
              <a:ext cx="8229601" cy="1041558"/>
              <a:chOff x="1181100" y="2527142"/>
              <a:chExt cx="8229601" cy="1041558"/>
            </a:xfrm>
          </p:grpSpPr>
          <p:grpSp>
            <p:nvGrpSpPr>
              <p:cNvPr id="72" name="Group 71"/>
              <p:cNvGrpSpPr/>
              <p:nvPr/>
            </p:nvGrpSpPr>
            <p:grpSpPr>
              <a:xfrm>
                <a:off x="1651215" y="2527144"/>
                <a:ext cx="7759486" cy="1041556"/>
                <a:chOff x="3483167" y="4206121"/>
                <a:chExt cx="6297135" cy="1848385"/>
              </a:xfrm>
              <a:solidFill>
                <a:schemeClr val="accent6">
                  <a:lumMod val="20000"/>
                  <a:lumOff val="80000"/>
                </a:schemeClr>
              </a:solidFill>
            </p:grpSpPr>
            <p:sp>
              <p:nvSpPr>
                <p:cNvPr id="75" name="Rectangle 74"/>
                <p:cNvSpPr/>
                <p:nvPr/>
              </p:nvSpPr>
              <p:spPr>
                <a:xfrm>
                  <a:off x="3483167" y="4206121"/>
                  <a:ext cx="6297135" cy="184838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CLOUD NATIVE DESIGN</a:t>
                  </a:r>
                </a:p>
              </p:txBody>
            </p:sp>
          </p:grpSp>
          <p:sp>
            <p:nvSpPr>
              <p:cNvPr id="73" name="Rectangle 72"/>
              <p:cNvSpPr/>
              <p:nvPr/>
            </p:nvSpPr>
            <p:spPr>
              <a:xfrm>
                <a:off x="1181100" y="2527142"/>
                <a:ext cx="1039987" cy="10415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2217131" y="2942192"/>
                <a:ext cx="70919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Because, there is no legacy,  “Your Events” is conceived as a cloud native implementation. This means that each component / capability will be sourced / provisioned through the cloud platform.</a:t>
                </a:r>
              </a:p>
            </p:txBody>
          </p:sp>
        </p:grpSp>
        <p:sp>
          <p:nvSpPr>
            <p:cNvPr id="71" name="TextBox 70"/>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77" name="Group 76"/>
          <p:cNvGrpSpPr/>
          <p:nvPr/>
        </p:nvGrpSpPr>
        <p:grpSpPr>
          <a:xfrm>
            <a:off x="914400" y="3700824"/>
            <a:ext cx="8229600" cy="1129412"/>
            <a:chOff x="571500" y="3874388"/>
            <a:chExt cx="8229600" cy="1129412"/>
          </a:xfrm>
        </p:grpSpPr>
        <p:grpSp>
          <p:nvGrpSpPr>
            <p:cNvPr id="78" name="Group 77"/>
            <p:cNvGrpSpPr/>
            <p:nvPr/>
          </p:nvGrpSpPr>
          <p:grpSpPr>
            <a:xfrm>
              <a:off x="571500" y="4008766"/>
              <a:ext cx="8229600" cy="995034"/>
              <a:chOff x="1181100" y="3792866"/>
              <a:chExt cx="8229600" cy="995034"/>
            </a:xfrm>
          </p:grpSpPr>
          <p:sp>
            <p:nvSpPr>
              <p:cNvPr id="80" name="Rectangle 79"/>
              <p:cNvSpPr/>
              <p:nvPr/>
            </p:nvSpPr>
            <p:spPr>
              <a:xfrm>
                <a:off x="2209800" y="3792866"/>
                <a:ext cx="7200900"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2227561" y="4186239"/>
                <a:ext cx="7181551"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The design highlights the key components that make up the MVP: a web application accessible over the Internet, with two storage options a database for most of the data and an object store for photos. </a:t>
                </a:r>
              </a:p>
            </p:txBody>
          </p:sp>
          <p:sp>
            <p:nvSpPr>
              <p:cNvPr id="82" name="Rectangle 81"/>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MINIMUM VIABLE PRODUCT – KEY COMPONENTS</a:t>
                </a:r>
              </a:p>
            </p:txBody>
          </p:sp>
        </p:grpSp>
        <p:sp>
          <p:nvSpPr>
            <p:cNvPr id="79" name="TextBox 78"/>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84" name="Group 83"/>
          <p:cNvGrpSpPr/>
          <p:nvPr/>
        </p:nvGrpSpPr>
        <p:grpSpPr>
          <a:xfrm>
            <a:off x="914400" y="4818424"/>
            <a:ext cx="8229599" cy="1104012"/>
            <a:chOff x="571500" y="4890388"/>
            <a:chExt cx="8229599" cy="1104012"/>
          </a:xfrm>
        </p:grpSpPr>
        <p:grpSp>
          <p:nvGrpSpPr>
            <p:cNvPr id="85" name="Group 84"/>
            <p:cNvGrpSpPr/>
            <p:nvPr/>
          </p:nvGrpSpPr>
          <p:grpSpPr>
            <a:xfrm>
              <a:off x="571500" y="5024808"/>
              <a:ext cx="8229599" cy="969592"/>
              <a:chOff x="1092200" y="5016342"/>
              <a:chExt cx="8229599" cy="969592"/>
            </a:xfrm>
          </p:grpSpPr>
          <p:grpSp>
            <p:nvGrpSpPr>
              <p:cNvPr id="87" name="Group 86"/>
              <p:cNvGrpSpPr/>
              <p:nvPr/>
            </p:nvGrpSpPr>
            <p:grpSpPr>
              <a:xfrm>
                <a:off x="1092200" y="5016342"/>
                <a:ext cx="8229599" cy="969592"/>
                <a:chOff x="884551" y="5261580"/>
                <a:chExt cx="8229599" cy="969592"/>
              </a:xfrm>
            </p:grpSpPr>
            <p:grpSp>
              <p:nvGrpSpPr>
                <p:cNvPr id="89" name="Group 88"/>
                <p:cNvGrpSpPr/>
                <p:nvPr/>
              </p:nvGrpSpPr>
              <p:grpSpPr>
                <a:xfrm>
                  <a:off x="1925951" y="5261582"/>
                  <a:ext cx="7188199" cy="969590"/>
                  <a:chOff x="3946788" y="4206121"/>
                  <a:chExt cx="5833513" cy="1720671"/>
                </a:xfrm>
              </p:grpSpPr>
              <p:sp>
                <p:nvSpPr>
                  <p:cNvPr id="91" name="Rectangle 90"/>
                  <p:cNvSpPr/>
                  <p:nvPr/>
                </p:nvSpPr>
                <p:spPr>
                  <a:xfrm>
                    <a:off x="3946788" y="4206121"/>
                    <a:ext cx="5833513" cy="172067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3956007" y="4270711"/>
                    <a:ext cx="449474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PROVISIONING</a:t>
                    </a:r>
                  </a:p>
                </p:txBody>
              </p:sp>
            </p:grpSp>
            <p:sp>
              <p:nvSpPr>
                <p:cNvPr id="90" name="Rectangle 89"/>
                <p:cNvSpPr/>
                <p:nvPr/>
              </p:nvSpPr>
              <p:spPr>
                <a:xfrm>
                  <a:off x="884551" y="5261580"/>
                  <a:ext cx="1039987"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2159981" y="5399642"/>
                <a:ext cx="697131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The design shows an essential part of the solution, which is the ability to “provision on demand”, either because a new subscription or a trial request, an instance of the application for a customer.</a:t>
                </a:r>
              </a:p>
            </p:txBody>
          </p:sp>
        </p:grpSp>
        <p:sp>
          <p:nvSpPr>
            <p:cNvPr id="86" name="TextBox 85"/>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2151250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366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REFERENCE ARCHITECTURE</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2123658"/>
          </a:xfrm>
          <a:prstGeom prst="rect">
            <a:avLst/>
          </a:prstGeom>
          <a:noFill/>
        </p:spPr>
        <p:txBody>
          <a:bodyPr wrap="square" rtlCol="0">
            <a:spAutoFit/>
          </a:bodyPr>
          <a:lstStyle/>
          <a:p>
            <a:r>
              <a:rPr lang="en-US" sz="3000">
                <a:latin typeface="Abadi MT Condensed Light"/>
                <a:cs typeface="Abadi MT Condensed Light"/>
              </a:rPr>
              <a:t>Supporting multiple users</a:t>
            </a:r>
          </a:p>
          <a:p>
            <a:pPr lvl="0">
              <a:spcBef>
                <a:spcPts val="600"/>
              </a:spcBef>
            </a:pPr>
            <a:r>
              <a:rPr lang="en-US" sz="2300" i="1">
                <a:solidFill>
                  <a:prstClr val="black">
                    <a:lumMod val="65000"/>
                    <a:lumOff val="35000"/>
                  </a:prstClr>
                </a:solidFill>
                <a:latin typeface="Abadi MT Condensed Light"/>
                <a:cs typeface="Abadi MT Condensed Light"/>
              </a:rPr>
              <a:t>“Your Events” will generate profit Cloud Dynamics only if the solution depicted in the previous diagram can be repeated effortlessly and at minimal costs for Cloud Dynamics.</a:t>
            </a:r>
          </a:p>
          <a:p>
            <a:pPr lvl="0">
              <a:spcBef>
                <a:spcPts val="600"/>
              </a:spcBef>
            </a:pPr>
            <a:r>
              <a:rPr lang="en-US" sz="2300" i="1">
                <a:solidFill>
                  <a:prstClr val="black">
                    <a:lumMod val="65000"/>
                    <a:lumOff val="35000"/>
                  </a:prstClr>
                </a:solidFill>
                <a:latin typeface="Abadi MT Condensed Light"/>
                <a:cs typeface="Abadi MT Condensed Light"/>
              </a:rPr>
              <a:t>Observations:</a:t>
            </a:r>
          </a:p>
        </p:txBody>
      </p:sp>
      <p:grpSp>
        <p:nvGrpSpPr>
          <p:cNvPr id="10" name="Group 9"/>
          <p:cNvGrpSpPr/>
          <p:nvPr/>
        </p:nvGrpSpPr>
        <p:grpSpPr>
          <a:xfrm>
            <a:off x="914400" y="3630974"/>
            <a:ext cx="8229601" cy="1148462"/>
            <a:chOff x="571500" y="2839338"/>
            <a:chExt cx="8229601" cy="1148462"/>
          </a:xfrm>
        </p:grpSpPr>
        <p:grpSp>
          <p:nvGrpSpPr>
            <p:cNvPr id="11" name="Group 10"/>
            <p:cNvGrpSpPr/>
            <p:nvPr/>
          </p:nvGrpSpPr>
          <p:grpSpPr>
            <a:xfrm>
              <a:off x="571500" y="2946242"/>
              <a:ext cx="8229601" cy="1041558"/>
              <a:chOff x="1181100" y="2527142"/>
              <a:chExt cx="8229601" cy="1041558"/>
            </a:xfrm>
          </p:grpSpPr>
          <p:grpSp>
            <p:nvGrpSpPr>
              <p:cNvPr id="13" name="Group 12"/>
              <p:cNvGrpSpPr/>
              <p:nvPr/>
            </p:nvGrpSpPr>
            <p:grpSpPr>
              <a:xfrm>
                <a:off x="1651215" y="2527144"/>
                <a:ext cx="7759486" cy="1041556"/>
                <a:chOff x="3483167" y="4206121"/>
                <a:chExt cx="6297135" cy="1848385"/>
              </a:xfrm>
              <a:solidFill>
                <a:schemeClr val="accent6">
                  <a:lumMod val="20000"/>
                  <a:lumOff val="80000"/>
                </a:schemeClr>
              </a:solidFill>
            </p:grpSpPr>
            <p:sp>
              <p:nvSpPr>
                <p:cNvPr id="16" name="Rectangle 15"/>
                <p:cNvSpPr/>
                <p:nvPr/>
              </p:nvSpPr>
              <p:spPr>
                <a:xfrm>
                  <a:off x="3483167" y="4206121"/>
                  <a:ext cx="6297135" cy="184838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MODERATE RETURN ON A SINGLE ORGANISATION (MVP)</a:t>
                  </a:r>
                </a:p>
              </p:txBody>
            </p:sp>
          </p:grpSp>
          <p:sp>
            <p:nvSpPr>
              <p:cNvPr id="14" name="Rectangle 13"/>
              <p:cNvSpPr/>
              <p:nvPr/>
            </p:nvSpPr>
            <p:spPr>
              <a:xfrm>
                <a:off x="1181100" y="2527142"/>
                <a:ext cx="1039987" cy="104155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17131" y="2942192"/>
                <a:ext cx="7091969"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“Your Events” is not an expensive service (at least the base one) and therefore Cloud Dynamics will benefit only by leveraging economies of scale and supporting multiple customer organisations.</a:t>
                </a:r>
              </a:p>
            </p:txBody>
          </p:sp>
        </p:grpSp>
        <p:sp>
          <p:nvSpPr>
            <p:cNvPr id="12" name="TextBox 11"/>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18" name="Group 17"/>
          <p:cNvGrpSpPr/>
          <p:nvPr/>
        </p:nvGrpSpPr>
        <p:grpSpPr>
          <a:xfrm>
            <a:off x="914400" y="4780324"/>
            <a:ext cx="8229600" cy="1129412"/>
            <a:chOff x="571500" y="3874388"/>
            <a:chExt cx="8229600" cy="1129412"/>
          </a:xfrm>
        </p:grpSpPr>
        <p:grpSp>
          <p:nvGrpSpPr>
            <p:cNvPr id="19" name="Group 18"/>
            <p:cNvGrpSpPr/>
            <p:nvPr/>
          </p:nvGrpSpPr>
          <p:grpSpPr>
            <a:xfrm>
              <a:off x="571500" y="4008766"/>
              <a:ext cx="8229600" cy="995034"/>
              <a:chOff x="1181100" y="3792866"/>
              <a:chExt cx="8229600" cy="995034"/>
            </a:xfrm>
          </p:grpSpPr>
          <p:sp>
            <p:nvSpPr>
              <p:cNvPr id="21" name="Rectangle 20"/>
              <p:cNvSpPr/>
              <p:nvPr/>
            </p:nvSpPr>
            <p:spPr>
              <a:xfrm>
                <a:off x="2209800" y="3792866"/>
                <a:ext cx="7200900"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227561" y="4186239"/>
                <a:ext cx="7181551"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pPr lvl="0"/>
                <a:r>
                  <a:rPr lang="en-US" sz="1600" dirty="0"/>
                  <a:t>As a result, effective support of multiple groups of users is a key architectural concern, as much important as the single functions that define the MVP. </a:t>
                </a:r>
              </a:p>
            </p:txBody>
          </p:sp>
          <p:sp>
            <p:nvSpPr>
              <p:cNvPr id="23" name="Rectangle 22"/>
              <p:cNvSpPr/>
              <p:nvPr/>
            </p:nvSpPr>
            <p:spPr>
              <a:xfrm>
                <a:off x="1181100" y="3792866"/>
                <a:ext cx="1032935"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EMERGING REQUIREMENTS</a:t>
                </a:r>
              </a:p>
            </p:txBody>
          </p:sp>
        </p:grpSp>
        <p:sp>
          <p:nvSpPr>
            <p:cNvPr id="20" name="TextBox 19"/>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254568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366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Cloud solution architecture</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REFERENCE ARCHITECTURE</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769715"/>
          </a:xfrm>
          <a:prstGeom prst="rect">
            <a:avLst/>
          </a:prstGeom>
          <a:noFill/>
        </p:spPr>
        <p:txBody>
          <a:bodyPr wrap="square" rtlCol="0">
            <a:spAutoFit/>
          </a:bodyPr>
          <a:lstStyle/>
          <a:p>
            <a:r>
              <a:rPr lang="en-US" sz="3000">
                <a:latin typeface="Abadi MT Condensed Light"/>
                <a:cs typeface="Abadi MT Condensed Light"/>
              </a:rPr>
              <a:t>Storage considerations</a:t>
            </a:r>
          </a:p>
          <a:p>
            <a:pPr lvl="0">
              <a:spcBef>
                <a:spcPts val="600"/>
              </a:spcBef>
            </a:pPr>
            <a:r>
              <a:rPr lang="en-US" sz="2300" i="1">
                <a:solidFill>
                  <a:prstClr val="black">
                    <a:lumMod val="65000"/>
                    <a:lumOff val="35000"/>
                  </a:prstClr>
                </a:solidFill>
                <a:latin typeface="Abadi MT Condensed Light"/>
                <a:cs typeface="Abadi MT Condensed Light"/>
              </a:rPr>
              <a:t>Cloud Dynamics decided to use two different types of storage for persisting the application data:</a:t>
            </a:r>
          </a:p>
          <a:p>
            <a:pPr lvl="0">
              <a:spcBef>
                <a:spcPts val="600"/>
              </a:spcBef>
            </a:pPr>
            <a:endParaRPr lang="en-US" sz="2300" i="1">
              <a:solidFill>
                <a:prstClr val="black">
                  <a:lumMod val="65000"/>
                  <a:lumOff val="35000"/>
                </a:prstClr>
              </a:solidFill>
              <a:latin typeface="Abadi MT Condensed Light"/>
              <a:cs typeface="Abadi MT Condensed Light"/>
            </a:endParaRPr>
          </a:p>
        </p:txBody>
      </p:sp>
      <p:grpSp>
        <p:nvGrpSpPr>
          <p:cNvPr id="25" name="Group 24"/>
          <p:cNvGrpSpPr/>
          <p:nvPr/>
        </p:nvGrpSpPr>
        <p:grpSpPr>
          <a:xfrm>
            <a:off x="914400" y="2864755"/>
            <a:ext cx="8229601" cy="1631044"/>
            <a:chOff x="571500" y="2839338"/>
            <a:chExt cx="8229601" cy="1631044"/>
          </a:xfrm>
        </p:grpSpPr>
        <p:grpSp>
          <p:nvGrpSpPr>
            <p:cNvPr id="26" name="Group 25"/>
            <p:cNvGrpSpPr/>
            <p:nvPr/>
          </p:nvGrpSpPr>
          <p:grpSpPr>
            <a:xfrm>
              <a:off x="571500" y="2946241"/>
              <a:ext cx="8229601" cy="1524141"/>
              <a:chOff x="1181100" y="2527141"/>
              <a:chExt cx="8229601" cy="1524141"/>
            </a:xfrm>
          </p:grpSpPr>
          <p:grpSp>
            <p:nvGrpSpPr>
              <p:cNvPr id="28" name="Group 27"/>
              <p:cNvGrpSpPr/>
              <p:nvPr/>
            </p:nvGrpSpPr>
            <p:grpSpPr>
              <a:xfrm>
                <a:off x="1651215" y="2527143"/>
                <a:ext cx="7759486" cy="1524139"/>
                <a:chOff x="3483167" y="4206119"/>
                <a:chExt cx="6297135" cy="2704795"/>
              </a:xfrm>
              <a:solidFill>
                <a:schemeClr val="accent6">
                  <a:lumMod val="20000"/>
                  <a:lumOff val="80000"/>
                </a:schemeClr>
              </a:solidFill>
            </p:grpSpPr>
            <p:sp>
              <p:nvSpPr>
                <p:cNvPr id="31" name="Rectangle 30"/>
                <p:cNvSpPr/>
                <p:nvPr/>
              </p:nvSpPr>
              <p:spPr>
                <a:xfrm>
                  <a:off x="3483167" y="4206119"/>
                  <a:ext cx="6297135" cy="27047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966313" y="4270711"/>
                  <a:ext cx="4494748"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DATABASE</a:t>
                  </a:r>
                </a:p>
              </p:txBody>
            </p:sp>
          </p:grpSp>
          <p:sp>
            <p:nvSpPr>
              <p:cNvPr id="29" name="Rectangle 28"/>
              <p:cNvSpPr/>
              <p:nvPr/>
            </p:nvSpPr>
            <p:spPr>
              <a:xfrm>
                <a:off x="1181100" y="2527141"/>
                <a:ext cx="1039987" cy="152414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217131" y="2942192"/>
                <a:ext cx="7091969"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For the particular type of application, both a relational and NoSQL solutions can be used to store information about events, users, and posts. Both solutions have their pros and cons. NoSQL and schema-less databases could facilitate the customisation, while relational databases bring the advantges of SQL.</a:t>
                </a:r>
              </a:p>
            </p:txBody>
          </p:sp>
        </p:grpSp>
        <p:sp>
          <p:nvSpPr>
            <p:cNvPr id="27" name="TextBox 26"/>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33" name="Group 32"/>
          <p:cNvGrpSpPr/>
          <p:nvPr/>
        </p:nvGrpSpPr>
        <p:grpSpPr>
          <a:xfrm>
            <a:off x="914400" y="4454380"/>
            <a:ext cx="8229600" cy="1925276"/>
            <a:chOff x="571500" y="3874388"/>
            <a:chExt cx="8229600" cy="1925276"/>
          </a:xfrm>
        </p:grpSpPr>
        <p:grpSp>
          <p:nvGrpSpPr>
            <p:cNvPr id="34" name="Group 33"/>
            <p:cNvGrpSpPr/>
            <p:nvPr/>
          </p:nvGrpSpPr>
          <p:grpSpPr>
            <a:xfrm>
              <a:off x="571500" y="4008766"/>
              <a:ext cx="8229600" cy="1790898"/>
              <a:chOff x="1181100" y="3792866"/>
              <a:chExt cx="8229600" cy="1790898"/>
            </a:xfrm>
          </p:grpSpPr>
          <p:sp>
            <p:nvSpPr>
              <p:cNvPr id="36" name="Rectangle 35"/>
              <p:cNvSpPr/>
              <p:nvPr/>
            </p:nvSpPr>
            <p:spPr>
              <a:xfrm>
                <a:off x="2209800" y="3792866"/>
                <a:ext cx="7200900" cy="179089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227561" y="4198939"/>
                <a:ext cx="7181551" cy="1308050"/>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Object storage to storage for “objects”, these are meant to be addressed by a unique id and can support metadata. Object storage solutions are organised in “containers”, which are collection of objects.</a:t>
                </a:r>
              </a:p>
              <a:p>
                <a:r>
                  <a:rPr lang="en-US" sz="1600" dirty="0"/>
                  <a:t>Object storage is particularly suite to store any type of object (blob, document, etc.). Essentially, anything that can be stored in a file. In this scenario it is used to store event photos.</a:t>
                </a:r>
                <a:endParaRPr lang="en-US" sz="1600"/>
              </a:p>
            </p:txBody>
          </p:sp>
          <p:sp>
            <p:nvSpPr>
              <p:cNvPr id="38" name="Rectangle 37"/>
              <p:cNvSpPr/>
              <p:nvPr/>
            </p:nvSpPr>
            <p:spPr>
              <a:xfrm>
                <a:off x="1181100" y="3792866"/>
                <a:ext cx="1032935" cy="179089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146626" y="3834559"/>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OBJECT STORAGE</a:t>
                </a:r>
              </a:p>
            </p:txBody>
          </p:sp>
        </p:grpSp>
        <p:sp>
          <p:nvSpPr>
            <p:cNvPr id="35" name="TextBox 3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25704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Questions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5814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233" y="1280077"/>
            <a:ext cx="9144000" cy="923330"/>
            <a:chOff x="0" y="3700542"/>
            <a:chExt cx="9144000" cy="923330"/>
          </a:xfrm>
        </p:grpSpPr>
        <p:sp>
          <p:nvSpPr>
            <p:cNvPr id="19"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a:t>Introducing “Your Events”</a:t>
              </a:r>
            </a:p>
          </p:txBody>
        </p:sp>
        <p:sp>
          <p:nvSpPr>
            <p:cNvPr id="20" name="TextBox 19"/>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01</a:t>
              </a:r>
            </a:p>
          </p:txBody>
        </p:sp>
        <p:cxnSp>
          <p:nvCxnSpPr>
            <p:cNvPr id="21" name="Straight Connector 20"/>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4233" y="2118277"/>
            <a:ext cx="9144000" cy="923330"/>
            <a:chOff x="0" y="3700542"/>
            <a:chExt cx="9144000" cy="923330"/>
          </a:xfrm>
        </p:grpSpPr>
        <p:sp>
          <p:nvSpPr>
            <p:cNvPr id="48"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a:t>Cloud architecture solution</a:t>
              </a:r>
            </a:p>
          </p:txBody>
        </p:sp>
        <p:sp>
          <p:nvSpPr>
            <p:cNvPr id="49" name="TextBox 48"/>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02</a:t>
              </a:r>
            </a:p>
          </p:txBody>
        </p:sp>
        <p:cxnSp>
          <p:nvCxnSpPr>
            <p:cNvPr id="50" name="Straight Connector 49"/>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b="0"/>
              <a:t>Agenda</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5" name="Footer Placeholder 4"/>
          <p:cNvSpPr>
            <a:spLocks noGrp="1"/>
          </p:cNvSpPr>
          <p:nvPr>
            <p:ph type="ftr" sz="quarter" idx="11"/>
          </p:nvPr>
        </p:nvSpPr>
        <p:spPr/>
        <p:txBody>
          <a:bodyPr/>
          <a:lstStyle/>
          <a:p>
            <a:r>
              <a:rPr lang="en-US" dirty="0"/>
              <a:t>SIT715 – Cloud Computing Application Design and Development – </a:t>
            </a:r>
            <a:r>
              <a:rPr lang="en-US" dirty="0" err="1"/>
              <a:t>Engineeering</a:t>
            </a:r>
            <a:r>
              <a:rPr lang="en-US" dirty="0"/>
              <a:t> Cloud Applications</a:t>
            </a:r>
          </a:p>
        </p:txBody>
      </p:sp>
      <p:sp>
        <p:nvSpPr>
          <p:cNvPr id="6" name="Slide Number Placeholder 5"/>
          <p:cNvSpPr>
            <a:spLocks noGrp="1"/>
          </p:cNvSpPr>
          <p:nvPr>
            <p:ph type="sldNum" sz="quarter" idx="12"/>
          </p:nvPr>
        </p:nvSpPr>
        <p:spPr/>
        <p:txBody>
          <a:bodyPr/>
          <a:lstStyle/>
          <a:p>
            <a:fld id="{BBE0A389-EB18-824A-A5ED-72ACC9A7FB5D}" type="slidenum">
              <a:t>3</a:t>
            </a:fld>
            <a:endParaRPr lang="en-US"/>
          </a:p>
        </p:txBody>
      </p:sp>
    </p:spTree>
    <p:extLst>
      <p:ext uri="{BB962C8B-B14F-4D97-AF65-F5344CB8AC3E}">
        <p14:creationId xmlns:p14="http://schemas.microsoft.com/office/powerpoint/2010/main" val="219737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p:txBody>
          <a:bodyPr/>
          <a:lstStyle/>
          <a:p>
            <a:r>
              <a:rPr lang="en-US" b="0"/>
              <a:t>Introduction</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5" name="Footer Placeholder 4"/>
          <p:cNvSpPr>
            <a:spLocks noGrp="1"/>
          </p:cNvSpPr>
          <p:nvPr>
            <p:ph type="ftr" sz="quarter" idx="11"/>
          </p:nvPr>
        </p:nvSpPr>
        <p:spPr/>
        <p:txBody>
          <a:bodyPr/>
          <a:lstStyle/>
          <a:p>
            <a:r>
              <a:rPr lang="en-US"/>
              <a:t>SIT715 - Cloud Computing Application Design and Development – Engineering Cloud Applications</a:t>
            </a:r>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938856"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48255"/>
            <a:ext cx="1904981" cy="523220"/>
          </a:xfrm>
          <a:prstGeom prst="rect">
            <a:avLst/>
          </a:prstGeom>
          <a:noFill/>
        </p:spPr>
        <p:txBody>
          <a:bodyPr wrap="square" rtlCol="0">
            <a:spAutoFit/>
          </a:bodyPr>
          <a:lstStyle/>
          <a:p>
            <a:pPr algn="r"/>
            <a:r>
              <a:rPr lang="en-US" sz="2800" b="1">
                <a:solidFill>
                  <a:srgbClr val="1F497D">
                    <a:lumMod val="75000"/>
                  </a:srgbClr>
                </a:solidFill>
                <a:latin typeface="Abadi MT Condensed Extra Bold"/>
                <a:cs typeface="Abadi MT Condensed Extra Bold"/>
              </a:rPr>
              <a:t>REFERENCES</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2023520" y="1553624"/>
            <a:ext cx="7001948" cy="1692771"/>
          </a:xfrm>
          <a:prstGeom prst="rect">
            <a:avLst/>
          </a:prstGeom>
          <a:noFill/>
        </p:spPr>
        <p:txBody>
          <a:bodyPr wrap="square" rtlCol="0">
            <a:spAutoFit/>
          </a:bodyPr>
          <a:lstStyle/>
          <a:p>
            <a:r>
              <a:rPr lang="en-US" sz="3000">
                <a:latin typeface="Abadi MT Condensed Light"/>
                <a:cs typeface="Abadi MT Condensed Light"/>
              </a:rPr>
              <a:t>Some useful readings</a:t>
            </a:r>
          </a:p>
          <a:p>
            <a:pPr lvl="0">
              <a:spcBef>
                <a:spcPts val="600"/>
              </a:spcBef>
            </a:pPr>
            <a:r>
              <a:rPr lang="en-US" sz="2300" i="1">
                <a:solidFill>
                  <a:prstClr val="black">
                    <a:lumMod val="65000"/>
                    <a:lumOff val="35000"/>
                  </a:prstClr>
                </a:solidFill>
                <a:latin typeface="Abadi MT Condensed Light"/>
                <a:cs typeface="Abadi MT Condensed Light"/>
              </a:rPr>
              <a:t>The topics covered in this lecture have been partially adapted by some of the best practices and patterns discussed in the following titles:</a:t>
            </a:r>
          </a:p>
        </p:txBody>
      </p:sp>
      <p:pic>
        <p:nvPicPr>
          <p:cNvPr id="3" name="Picture 2" descr="Screen Shot 2016-01-04 at 6.47.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566" y="4809126"/>
            <a:ext cx="1028701" cy="1354698"/>
          </a:xfrm>
          <a:prstGeom prst="rect">
            <a:avLst/>
          </a:prstGeom>
        </p:spPr>
      </p:pic>
      <p:sp>
        <p:nvSpPr>
          <p:cNvPr id="8" name="Rectangle 7"/>
          <p:cNvSpPr/>
          <p:nvPr/>
        </p:nvSpPr>
        <p:spPr>
          <a:xfrm>
            <a:off x="3113519" y="4768394"/>
            <a:ext cx="3422740" cy="892552"/>
          </a:xfrm>
          <a:prstGeom prst="rect">
            <a:avLst/>
          </a:prstGeom>
        </p:spPr>
        <p:txBody>
          <a:bodyPr wrap="square">
            <a:spAutoFit/>
          </a:bodyPr>
          <a:lstStyle/>
          <a:p>
            <a:r>
              <a:rPr lang="en-US" sz="2000" i="1">
                <a:latin typeface="Abadi MT Condensed Light"/>
                <a:cs typeface="Abadi MT Condensed Light"/>
              </a:rPr>
              <a:t>Cloud Architecture Patterns </a:t>
            </a:r>
          </a:p>
          <a:p>
            <a:r>
              <a:rPr lang="en-US" sz="1600">
                <a:latin typeface="Abadi MT Condensed Light"/>
                <a:cs typeface="Abadi MT Condensed Light"/>
              </a:rPr>
              <a:t>Bill Wilder </a:t>
            </a:r>
          </a:p>
          <a:p>
            <a:r>
              <a:rPr lang="en-US" sz="1600">
                <a:latin typeface="Abadi MT Condensed Light"/>
                <a:cs typeface="Abadi MT Condensed Light"/>
              </a:rPr>
              <a:t>(O’Reilly) ISBN: 978-1-449-31977-9</a:t>
            </a:r>
          </a:p>
        </p:txBody>
      </p:sp>
      <p:pic>
        <p:nvPicPr>
          <p:cNvPr id="9" name="Picture 8" descr="Screen Shot 2016-01-04 at 6.54.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035" y="3403605"/>
            <a:ext cx="1003298" cy="1255335"/>
          </a:xfrm>
          <a:prstGeom prst="rect">
            <a:avLst/>
          </a:prstGeom>
        </p:spPr>
      </p:pic>
      <p:sp>
        <p:nvSpPr>
          <p:cNvPr id="47" name="Rectangle 46"/>
          <p:cNvSpPr/>
          <p:nvPr/>
        </p:nvSpPr>
        <p:spPr>
          <a:xfrm>
            <a:off x="3121984" y="3320591"/>
            <a:ext cx="5878083" cy="1138773"/>
          </a:xfrm>
          <a:prstGeom prst="rect">
            <a:avLst/>
          </a:prstGeom>
        </p:spPr>
        <p:txBody>
          <a:bodyPr wrap="square">
            <a:spAutoFit/>
          </a:bodyPr>
          <a:lstStyle/>
          <a:p>
            <a:r>
              <a:rPr lang="en-US" sz="2000" i="1">
                <a:latin typeface="Abadi MT Condensed Light"/>
                <a:cs typeface="Abadi MT Condensed Light"/>
              </a:rPr>
              <a:t>Developing Multi-Tenant Applications for the Cloud, 3</a:t>
            </a:r>
            <a:r>
              <a:rPr lang="en-US" sz="2000" i="1" baseline="30000">
                <a:latin typeface="Abadi MT Condensed Light"/>
                <a:cs typeface="Abadi MT Condensed Light"/>
              </a:rPr>
              <a:t>rd</a:t>
            </a:r>
            <a:r>
              <a:rPr lang="en-US" sz="2000" i="1">
                <a:latin typeface="Abadi MT Condensed Light"/>
                <a:cs typeface="Abadi MT Condensed Light"/>
              </a:rPr>
              <a:t> Ed.</a:t>
            </a:r>
          </a:p>
          <a:p>
            <a:r>
              <a:rPr lang="en-US" sz="1600">
                <a:latin typeface="Abadi MT Condensed Light"/>
                <a:cs typeface="Abadi MT Condensed Light"/>
              </a:rPr>
              <a:t>Dominics Betts, Alex Homer, Alejandro Jezierski, Masashi Narumoto, Henz Zhang</a:t>
            </a:r>
          </a:p>
          <a:p>
            <a:r>
              <a:rPr lang="en-US" sz="1600">
                <a:latin typeface="Abadi MT Condensed Light"/>
                <a:cs typeface="Abadi MT Condensed Light"/>
              </a:rPr>
              <a:t>Microsoft Pattern and Practices Series</a:t>
            </a:r>
          </a:p>
          <a:p>
            <a:r>
              <a:rPr lang="en-US" sz="1600">
                <a:latin typeface="Abadi MT Condensed Light"/>
                <a:cs typeface="Abadi MT Condensed Light"/>
              </a:rPr>
              <a:t>ISBN: 978-1-62114-023-8</a:t>
            </a:r>
          </a:p>
        </p:txBody>
      </p:sp>
    </p:spTree>
    <p:extLst>
      <p:ext uri="{BB962C8B-B14F-4D97-AF65-F5344CB8AC3E}">
        <p14:creationId xmlns:p14="http://schemas.microsoft.com/office/powerpoint/2010/main" val="346695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41392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p:txBody>
          <a:bodyPr/>
          <a:lstStyle/>
          <a:p>
            <a:r>
              <a:rPr lang="en-US" b="0"/>
              <a:t>Introduction</a:t>
            </a:r>
          </a:p>
        </p:txBody>
      </p:sp>
      <p:sp>
        <p:nvSpPr>
          <p:cNvPr id="4" name="Date Placeholder 3"/>
          <p:cNvSpPr>
            <a:spLocks noGrp="1"/>
          </p:cNvSpPr>
          <p:nvPr>
            <p:ph type="dt" sz="half" idx="10"/>
          </p:nvPr>
        </p:nvSpPr>
        <p:spPr/>
        <p:txBody>
          <a:bodyPr/>
          <a:lstStyle/>
          <a:p>
            <a:fld id="{3D204B18-9485-D74D-B2B3-6C26E88E40BB}" type="datetime1">
              <a:rPr lang="en-AU"/>
              <a:pPr/>
              <a:t>17/4/18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938856"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0" y="1548255"/>
            <a:ext cx="1904981"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DISCLAIMERS</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23520" y="1553624"/>
            <a:ext cx="7001948" cy="553998"/>
          </a:xfrm>
          <a:prstGeom prst="rect">
            <a:avLst/>
          </a:prstGeom>
          <a:noFill/>
        </p:spPr>
        <p:txBody>
          <a:bodyPr wrap="square" rtlCol="0">
            <a:spAutoFit/>
          </a:bodyPr>
          <a:lstStyle/>
          <a:p>
            <a:r>
              <a:rPr lang="en-US" sz="3000">
                <a:latin typeface="Abadi MT Condensed Light"/>
                <a:cs typeface="Abadi MT Condensed Light"/>
              </a:rPr>
              <a:t>This is an example!</a:t>
            </a:r>
          </a:p>
        </p:txBody>
      </p:sp>
      <p:grpSp>
        <p:nvGrpSpPr>
          <p:cNvPr id="14" name="Group 13"/>
          <p:cNvGrpSpPr/>
          <p:nvPr/>
        </p:nvGrpSpPr>
        <p:grpSpPr>
          <a:xfrm>
            <a:off x="254000" y="2378968"/>
            <a:ext cx="8898467" cy="1312481"/>
            <a:chOff x="-88900" y="2946241"/>
            <a:chExt cx="8898467" cy="1312481"/>
          </a:xfrm>
        </p:grpSpPr>
        <p:grpSp>
          <p:nvGrpSpPr>
            <p:cNvPr id="15" name="Group 14"/>
            <p:cNvGrpSpPr/>
            <p:nvPr/>
          </p:nvGrpSpPr>
          <p:grpSpPr>
            <a:xfrm>
              <a:off x="-88900" y="2946241"/>
              <a:ext cx="8898467" cy="1312481"/>
              <a:chOff x="520700" y="2527141"/>
              <a:chExt cx="8898467" cy="1312481"/>
            </a:xfrm>
          </p:grpSpPr>
          <p:sp>
            <p:nvSpPr>
              <p:cNvPr id="20" name="Rectangle 19"/>
              <p:cNvSpPr/>
              <p:nvPr/>
            </p:nvSpPr>
            <p:spPr>
              <a:xfrm>
                <a:off x="1651215" y="2527143"/>
                <a:ext cx="7759486" cy="1312479"/>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20700" y="2527141"/>
                <a:ext cx="1700388" cy="131248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225598" y="2645847"/>
                <a:ext cx="7193569"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The scenario discussed in this lecture depicts a “realistic” cloud application that is used as a mean to explore key aspects of cloud application development. To facilitate the discussion and focus on the final purpose of the lecture, some of the complexity of a “real production” application has been removed.</a:t>
                </a:r>
              </a:p>
            </p:txBody>
          </p:sp>
        </p:grpSp>
        <p:sp>
          <p:nvSpPr>
            <p:cNvPr id="16" name="TextBox 15"/>
            <p:cNvSpPr txBox="1"/>
            <p:nvPr/>
          </p:nvSpPr>
          <p:spPr>
            <a:xfrm>
              <a:off x="342899" y="2983277"/>
              <a:ext cx="124706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latin typeface="Abadi MT Condensed Extra Bold"/>
                  <a:cs typeface="Abadi MT Condensed Extra Bold"/>
                </a:rPr>
                <a:t>PURPOSE</a:t>
              </a:r>
            </a:p>
          </p:txBody>
        </p:sp>
      </p:grpSp>
      <p:grpSp>
        <p:nvGrpSpPr>
          <p:cNvPr id="28" name="Group 27"/>
          <p:cNvGrpSpPr/>
          <p:nvPr/>
        </p:nvGrpSpPr>
        <p:grpSpPr>
          <a:xfrm>
            <a:off x="254001" y="3805558"/>
            <a:ext cx="8889999" cy="995034"/>
            <a:chOff x="-76212" y="4008766"/>
            <a:chExt cx="8889999" cy="995034"/>
          </a:xfrm>
        </p:grpSpPr>
        <p:grpSp>
          <p:nvGrpSpPr>
            <p:cNvPr id="29" name="Group 28"/>
            <p:cNvGrpSpPr/>
            <p:nvPr/>
          </p:nvGrpSpPr>
          <p:grpSpPr>
            <a:xfrm>
              <a:off x="-76212" y="4008766"/>
              <a:ext cx="8889999" cy="995034"/>
              <a:chOff x="533388" y="3792866"/>
              <a:chExt cx="8889999" cy="995034"/>
            </a:xfrm>
          </p:grpSpPr>
          <p:sp>
            <p:nvSpPr>
              <p:cNvPr id="31" name="Rectangle 30"/>
              <p:cNvSpPr/>
              <p:nvPr/>
            </p:nvSpPr>
            <p:spPr>
              <a:xfrm>
                <a:off x="2209800" y="3792866"/>
                <a:ext cx="7213587" cy="99503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227563" y="3915295"/>
                <a:ext cx="7085758"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As per the above, even the choice of scenario has been driven by defining a reference application that would help illustrate solutions and approaches to cloud application development. By no means there is the intention that specific type of application chosen is “the missing product”.</a:t>
                </a:r>
              </a:p>
            </p:txBody>
          </p:sp>
          <p:sp>
            <p:nvSpPr>
              <p:cNvPr id="33" name="Rectangle 32"/>
              <p:cNvSpPr/>
              <p:nvPr/>
            </p:nvSpPr>
            <p:spPr>
              <a:xfrm>
                <a:off x="533388" y="3792866"/>
                <a:ext cx="1680648" cy="99503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245520" y="4026794"/>
              <a:ext cx="1342329"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5">
                      <a:lumMod val="20000"/>
                      <a:lumOff val="80000"/>
                    </a:schemeClr>
                  </a:solidFill>
                  <a:latin typeface="Abadi MT Condensed Extra Bold"/>
                  <a:cs typeface="Abadi MT Condensed Extra Bold"/>
                </a:rPr>
                <a:t>CHOICE OF SCENARIO</a:t>
              </a:r>
            </a:p>
          </p:txBody>
        </p:sp>
      </p:grpSp>
      <p:grpSp>
        <p:nvGrpSpPr>
          <p:cNvPr id="35" name="Group 34"/>
          <p:cNvGrpSpPr/>
          <p:nvPr/>
        </p:nvGrpSpPr>
        <p:grpSpPr>
          <a:xfrm>
            <a:off x="237067" y="4923204"/>
            <a:ext cx="8906932" cy="969592"/>
            <a:chOff x="-93146" y="5024808"/>
            <a:chExt cx="8906932" cy="969592"/>
          </a:xfrm>
        </p:grpSpPr>
        <p:grpSp>
          <p:nvGrpSpPr>
            <p:cNvPr id="36" name="Group 35"/>
            <p:cNvGrpSpPr/>
            <p:nvPr/>
          </p:nvGrpSpPr>
          <p:grpSpPr>
            <a:xfrm>
              <a:off x="-76212" y="5024808"/>
              <a:ext cx="8889998" cy="969592"/>
              <a:chOff x="444488" y="5016342"/>
              <a:chExt cx="8889998" cy="969592"/>
            </a:xfrm>
          </p:grpSpPr>
          <p:grpSp>
            <p:nvGrpSpPr>
              <p:cNvPr id="38" name="Group 37"/>
              <p:cNvGrpSpPr/>
              <p:nvPr/>
            </p:nvGrpSpPr>
            <p:grpSpPr>
              <a:xfrm>
                <a:off x="444488" y="5016342"/>
                <a:ext cx="8889998" cy="969592"/>
                <a:chOff x="236839" y="5261580"/>
                <a:chExt cx="8889998" cy="969592"/>
              </a:xfrm>
            </p:grpSpPr>
            <p:sp>
              <p:nvSpPr>
                <p:cNvPr id="42" name="Rectangle 41"/>
                <p:cNvSpPr/>
                <p:nvPr/>
              </p:nvSpPr>
              <p:spPr>
                <a:xfrm>
                  <a:off x="1925951" y="5261582"/>
                  <a:ext cx="7200886" cy="96959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36839" y="5261580"/>
                  <a:ext cx="1687700" cy="96324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2159982" y="5128698"/>
                <a:ext cx="6979772"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The content provided in this lecture should be considered by no means a complete treatment of the cloud application engineering, rather a start to further explore the topics discussed and the solutions proposed.</a:t>
                </a:r>
              </a:p>
            </p:txBody>
          </p:sp>
        </p:grpSp>
        <p:sp>
          <p:nvSpPr>
            <p:cNvPr id="37" name="TextBox 36"/>
            <p:cNvSpPr txBox="1"/>
            <p:nvPr/>
          </p:nvSpPr>
          <p:spPr>
            <a:xfrm>
              <a:off x="-93146" y="5059728"/>
              <a:ext cx="1674645"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1">
                      <a:lumMod val="20000"/>
                      <a:lumOff val="80000"/>
                    </a:schemeClr>
                  </a:solidFill>
                  <a:latin typeface="Abadi MT Condensed Extra Bold"/>
                  <a:cs typeface="Abadi MT Condensed Extra Bold"/>
                </a:rPr>
                <a:t>WHERE TO GO FROM HERE</a:t>
              </a:r>
            </a:p>
          </p:txBody>
        </p:sp>
      </p:grpSp>
    </p:spTree>
    <p:extLst>
      <p:ext uri="{BB962C8B-B14F-4D97-AF65-F5344CB8AC3E}">
        <p14:creationId xmlns:p14="http://schemas.microsoft.com/office/powerpoint/2010/main" val="94939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Introducing “Your Events”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This is the case study that we will use for the next lectures</a:t>
            </a:r>
          </a:p>
        </p:txBody>
      </p:sp>
    </p:spTree>
    <p:extLst>
      <p:ext uri="{BB962C8B-B14F-4D97-AF65-F5344CB8AC3E}">
        <p14:creationId xmlns:p14="http://schemas.microsoft.com/office/powerpoint/2010/main" val="111292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7</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18542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400" y="1814310"/>
            <a:ext cx="1826846"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BACKGROUND INFORMATION</a:t>
            </a:r>
            <a:endParaRPr lang="en-US" sz="2400">
              <a:solidFill>
                <a:schemeClr val="tx2">
                  <a:lumMod val="75000"/>
                </a:schemeClr>
              </a:solidFill>
              <a:latin typeface="Abadi MT Condensed Extra Bold"/>
              <a:cs typeface="Abadi MT Condensed Extra Bold"/>
            </a:endParaRPr>
          </a:p>
        </p:txBody>
      </p:sp>
      <p:sp>
        <p:nvSpPr>
          <p:cNvPr id="45" name="Rectangle 44"/>
          <p:cNvSpPr/>
          <p:nvPr/>
        </p:nvSpPr>
        <p:spPr>
          <a:xfrm>
            <a:off x="1914757" y="1778933"/>
            <a:ext cx="3459375"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Meet Cloud Dynamics</a:t>
            </a:r>
          </a:p>
        </p:txBody>
      </p:sp>
      <p:grpSp>
        <p:nvGrpSpPr>
          <p:cNvPr id="23" name="Group 22"/>
          <p:cNvGrpSpPr/>
          <p:nvPr/>
        </p:nvGrpSpPr>
        <p:grpSpPr>
          <a:xfrm>
            <a:off x="397930" y="2830154"/>
            <a:ext cx="8754537" cy="1115313"/>
            <a:chOff x="397930" y="2830154"/>
            <a:chExt cx="8754537" cy="1115313"/>
          </a:xfrm>
        </p:grpSpPr>
        <p:grpSp>
          <p:nvGrpSpPr>
            <p:cNvPr id="24" name="Group 23"/>
            <p:cNvGrpSpPr/>
            <p:nvPr/>
          </p:nvGrpSpPr>
          <p:grpSpPr>
            <a:xfrm>
              <a:off x="397930" y="2830154"/>
              <a:ext cx="8754537" cy="1115313"/>
              <a:chOff x="397930" y="2207856"/>
              <a:chExt cx="8754537" cy="1115313"/>
            </a:xfrm>
          </p:grpSpPr>
          <p:grpSp>
            <p:nvGrpSpPr>
              <p:cNvPr id="29" name="Group 28"/>
              <p:cNvGrpSpPr/>
              <p:nvPr/>
            </p:nvGrpSpPr>
            <p:grpSpPr>
              <a:xfrm>
                <a:off x="397930" y="2207856"/>
                <a:ext cx="8746070" cy="1115313"/>
                <a:chOff x="465666" y="2388215"/>
                <a:chExt cx="8746070" cy="1115313"/>
              </a:xfrm>
            </p:grpSpPr>
            <p:sp>
              <p:nvSpPr>
                <p:cNvPr id="36" name="Rectangle 35"/>
                <p:cNvSpPr/>
                <p:nvPr/>
              </p:nvSpPr>
              <p:spPr>
                <a:xfrm>
                  <a:off x="1921936" y="2395088"/>
                  <a:ext cx="7289800" cy="110844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65666" y="2388215"/>
                  <a:ext cx="1458873" cy="1115313"/>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1896533" y="2372476"/>
                <a:ext cx="7255934" cy="738664"/>
              </a:xfrm>
              <a:prstGeom prst="rect">
                <a:avLst/>
              </a:prstGeom>
              <a:noFill/>
            </p:spPr>
            <p:txBody>
              <a:bodyPr wrap="square" lIns="108000" tIns="0" rIns="108000" bIns="0" rtlCol="0" anchor="t" anchorCtr="0">
                <a:spAutoFit/>
              </a:bodyPr>
              <a:lstStyle/>
              <a:p>
                <a:pPr>
                  <a:spcAft>
                    <a:spcPts val="600"/>
                  </a:spcAft>
                </a:pPr>
                <a:r>
                  <a:rPr lang="en-US" sz="1600" i="1" dirty="0">
                    <a:solidFill>
                      <a:srgbClr val="B27979"/>
                    </a:solidFill>
                    <a:latin typeface="Abadi MT Condensed Light"/>
                    <a:cs typeface="Abadi MT Condensed Light"/>
                  </a:rPr>
                  <a:t>Cloud Dynamics is a newly formed startup that leverages cloud computing technologies. The company is a mixture of young and technically skilled developers, UI/UX experts, and agile consultant that engage with small / medium organisation to solve their business challenges.</a:t>
                </a:r>
              </a:p>
            </p:txBody>
          </p:sp>
        </p:grpSp>
        <p:sp>
          <p:nvSpPr>
            <p:cNvPr id="25" name="TextBox 24"/>
            <p:cNvSpPr txBox="1"/>
            <p:nvPr/>
          </p:nvSpPr>
          <p:spPr>
            <a:xfrm>
              <a:off x="465667" y="2866727"/>
              <a:ext cx="1357001" cy="707886"/>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000">
                  <a:latin typeface="Abadi MT Condensed Extra Bold"/>
                  <a:cs typeface="Abadi MT Condensed Extra Bold"/>
                </a:rPr>
                <a:t>STARTUP PROFILE</a:t>
              </a:r>
              <a:endParaRPr lang="en-US" sz="2400">
                <a:latin typeface="Abadi MT Condensed Extra Bold"/>
                <a:cs typeface="Abadi MT Condensed Extra Bold"/>
              </a:endParaRPr>
            </a:p>
          </p:txBody>
        </p:sp>
      </p:grpSp>
      <p:grpSp>
        <p:nvGrpSpPr>
          <p:cNvPr id="38" name="Group 37"/>
          <p:cNvGrpSpPr/>
          <p:nvPr/>
        </p:nvGrpSpPr>
        <p:grpSpPr>
          <a:xfrm>
            <a:off x="389463" y="4144177"/>
            <a:ext cx="8763005" cy="1901013"/>
            <a:chOff x="389463" y="4372786"/>
            <a:chExt cx="8763005" cy="1901013"/>
          </a:xfrm>
        </p:grpSpPr>
        <p:sp>
          <p:nvSpPr>
            <p:cNvPr id="39" name="Rectangle 38"/>
            <p:cNvSpPr/>
            <p:nvPr/>
          </p:nvSpPr>
          <p:spPr>
            <a:xfrm>
              <a:off x="1862668" y="4372786"/>
              <a:ext cx="7289800" cy="190101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89463" y="4372790"/>
              <a:ext cx="1466647" cy="1901009"/>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879593" y="4478137"/>
              <a:ext cx="7264407" cy="1554272"/>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5">
                      <a:lumMod val="75000"/>
                    </a:schemeClr>
                  </a:solidFill>
                  <a:latin typeface="Abadi MT Condensed Light"/>
                  <a:cs typeface="Abadi MT Condensed Light"/>
                </a:rPr>
                <a:t>Until now, Cloud Dynamics has primarily acted as a consulting company. They met the client, discussed the challenges, and worked with the client’s IT staff to provide a technical solution by leveraging the latest cloud computing technologies.</a:t>
              </a:r>
            </a:p>
            <a:p>
              <a:pPr>
                <a:spcAft>
                  <a:spcPts val="600"/>
                </a:spcAft>
              </a:pPr>
              <a:r>
                <a:rPr lang="en-US" sz="1600" i="1" dirty="0">
                  <a:solidFill>
                    <a:schemeClr val="accent5">
                      <a:lumMod val="75000"/>
                    </a:schemeClr>
                  </a:solidFill>
                  <a:latin typeface="Abadi MT Condensed Light"/>
                  <a:cs typeface="Abadi MT Condensed Light"/>
                </a:rPr>
                <a:t>After a year of operations and having worked with several organisations, Cloud Dynamics identifies several opportunities to position itself in the market with one (or more) key product that could attract either prior or new customers.</a:t>
              </a:r>
            </a:p>
          </p:txBody>
        </p:sp>
        <p:sp>
          <p:nvSpPr>
            <p:cNvPr id="43" name="TextBox 42"/>
            <p:cNvSpPr txBox="1"/>
            <p:nvPr/>
          </p:nvSpPr>
          <p:spPr>
            <a:xfrm>
              <a:off x="474134" y="4382260"/>
              <a:ext cx="1357001" cy="400110"/>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000">
                  <a:solidFill>
                    <a:schemeClr val="accent5">
                      <a:lumMod val="20000"/>
                      <a:lumOff val="80000"/>
                    </a:schemeClr>
                  </a:solidFill>
                  <a:latin typeface="Abadi MT Condensed Extra Bold"/>
                  <a:cs typeface="Abadi MT Condensed Extra Bold"/>
                </a:rPr>
                <a:t>HISTORY</a:t>
              </a:r>
              <a:endParaRPr lang="en-US" sz="2400">
                <a:solidFill>
                  <a:schemeClr val="accent5">
                    <a:lumMod val="20000"/>
                    <a:lumOff val="80000"/>
                  </a:schemeClr>
                </a:solidFill>
                <a:latin typeface="Abadi MT Condensed Extra Bold"/>
                <a:cs typeface="Abadi MT Condensed Extra Bold"/>
              </a:endParaRPr>
            </a:p>
          </p:txBody>
        </p:sp>
      </p:grpSp>
    </p:spTree>
    <p:extLst>
      <p:ext uri="{BB962C8B-B14F-4D97-AF65-F5344CB8AC3E}">
        <p14:creationId xmlns:p14="http://schemas.microsoft.com/office/powerpoint/2010/main" val="169526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a:xfrm>
            <a:off x="38100" y="6546850"/>
            <a:ext cx="2133600" cy="365125"/>
          </a:xfrm>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8</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18542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400" y="1814310"/>
            <a:ext cx="1826846"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BACKGROUND INFORMATION</a:t>
            </a:r>
            <a:endParaRPr lang="en-US" sz="2400">
              <a:solidFill>
                <a:schemeClr val="tx2">
                  <a:lumMod val="75000"/>
                </a:schemeClr>
              </a:solidFill>
              <a:latin typeface="Abadi MT Condensed Extra Bold"/>
              <a:cs typeface="Abadi MT Condensed Extra Bold"/>
            </a:endParaRPr>
          </a:p>
        </p:txBody>
      </p:sp>
      <p:sp>
        <p:nvSpPr>
          <p:cNvPr id="45" name="Rectangle 44"/>
          <p:cNvSpPr/>
          <p:nvPr/>
        </p:nvSpPr>
        <p:spPr>
          <a:xfrm>
            <a:off x="1897823" y="1778933"/>
            <a:ext cx="5187914"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Cloud Dynamics’ new application</a:t>
            </a:r>
          </a:p>
        </p:txBody>
      </p:sp>
      <p:grpSp>
        <p:nvGrpSpPr>
          <p:cNvPr id="12" name="Group 11"/>
          <p:cNvGrpSpPr/>
          <p:nvPr/>
        </p:nvGrpSpPr>
        <p:grpSpPr>
          <a:xfrm>
            <a:off x="194733" y="2830154"/>
            <a:ext cx="8949267" cy="1428579"/>
            <a:chOff x="194733" y="2830154"/>
            <a:chExt cx="8949267" cy="1428579"/>
          </a:xfrm>
        </p:grpSpPr>
        <p:grpSp>
          <p:nvGrpSpPr>
            <p:cNvPr id="32" name="Group 31"/>
            <p:cNvGrpSpPr/>
            <p:nvPr/>
          </p:nvGrpSpPr>
          <p:grpSpPr>
            <a:xfrm>
              <a:off x="194733" y="2830154"/>
              <a:ext cx="8949267" cy="1428579"/>
              <a:chOff x="194733" y="2207856"/>
              <a:chExt cx="8949267" cy="1428579"/>
            </a:xfrm>
          </p:grpSpPr>
          <p:grpSp>
            <p:nvGrpSpPr>
              <p:cNvPr id="33" name="Group 32"/>
              <p:cNvGrpSpPr/>
              <p:nvPr/>
            </p:nvGrpSpPr>
            <p:grpSpPr>
              <a:xfrm>
                <a:off x="194733" y="2207856"/>
                <a:ext cx="8949267" cy="1428579"/>
                <a:chOff x="262469" y="2388215"/>
                <a:chExt cx="8949267" cy="1428579"/>
              </a:xfrm>
            </p:grpSpPr>
            <p:grpSp>
              <p:nvGrpSpPr>
                <p:cNvPr id="80" name="Group 79"/>
                <p:cNvGrpSpPr/>
                <p:nvPr/>
              </p:nvGrpSpPr>
              <p:grpSpPr>
                <a:xfrm>
                  <a:off x="1882880" y="2395088"/>
                  <a:ext cx="7328856" cy="1421706"/>
                  <a:chOff x="1882880" y="2570930"/>
                  <a:chExt cx="7328856" cy="1421706"/>
                </a:xfrm>
              </p:grpSpPr>
              <p:sp>
                <p:nvSpPr>
                  <p:cNvPr id="82" name="Rectangle 81"/>
                  <p:cNvSpPr/>
                  <p:nvPr/>
                </p:nvSpPr>
                <p:spPr>
                  <a:xfrm>
                    <a:off x="1921936" y="2570930"/>
                    <a:ext cx="7289800" cy="1421706"/>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1882880" y="2653185"/>
                    <a:ext cx="72780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“YOUR EVENTS” – CLOUD BASED EVENT MANAGEMENT</a:t>
                    </a:r>
                    <a:endParaRPr lang="en-US" sz="2000" dirty="0">
                      <a:solidFill>
                        <a:srgbClr val="B27979"/>
                      </a:solidFill>
                      <a:latin typeface="Abadi MT Condensed Light"/>
                      <a:cs typeface="Abadi MT Condensed Light"/>
                    </a:endParaRPr>
                  </a:p>
                </p:txBody>
              </p:sp>
            </p:grpSp>
            <p:sp>
              <p:nvSpPr>
                <p:cNvPr id="81" name="Rectangle 80"/>
                <p:cNvSpPr/>
                <p:nvPr/>
              </p:nvSpPr>
              <p:spPr>
                <a:xfrm>
                  <a:off x="262469" y="2388215"/>
                  <a:ext cx="1662071" cy="142857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1888066" y="2753491"/>
                <a:ext cx="7255934" cy="738664"/>
              </a:xfrm>
              <a:prstGeom prst="rect">
                <a:avLst/>
              </a:prstGeom>
              <a:noFill/>
            </p:spPr>
            <p:txBody>
              <a:bodyPr wrap="square" lIns="108000" tIns="0" rIns="108000" bIns="0" rtlCol="0" anchor="t" anchorCtr="0">
                <a:spAutoFit/>
              </a:bodyPr>
              <a:lstStyle/>
              <a:p>
                <a:pPr>
                  <a:spcAft>
                    <a:spcPts val="600"/>
                  </a:spcAft>
                </a:pPr>
                <a:r>
                  <a:rPr lang="en-US" sz="1600" i="1" dirty="0">
                    <a:solidFill>
                      <a:srgbClr val="B27979"/>
                    </a:solidFill>
                    <a:latin typeface="Abadi MT Condensed Light"/>
                    <a:cs typeface="Abadi MT Condensed Light"/>
                  </a:rPr>
                  <a:t>After reviewing the different options Cloud Dynamics decides to design and develop a solution for online event management, which, after a brief market research, seems to be the idea with highest chances of success. They decided to call it “Your Events”.  </a:t>
                </a:r>
              </a:p>
            </p:txBody>
          </p:sp>
        </p:grpSp>
        <p:sp>
          <p:nvSpPr>
            <p:cNvPr id="84" name="TextBox 83"/>
            <p:cNvSpPr txBox="1"/>
            <p:nvPr/>
          </p:nvSpPr>
          <p:spPr>
            <a:xfrm>
              <a:off x="237067" y="2866727"/>
              <a:ext cx="15856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latin typeface="Abadi MT Condensed Extra Bold"/>
                  <a:cs typeface="Abadi MT Condensed Extra Bold"/>
                </a:rPr>
                <a:t>SELECTING THE OPPORTUNITY</a:t>
              </a:r>
              <a:endParaRPr lang="en-US" sz="2000">
                <a:latin typeface="Abadi MT Condensed Extra Bold"/>
                <a:cs typeface="Abadi MT Condensed Extra Bold"/>
              </a:endParaRPr>
            </a:p>
          </p:txBody>
        </p:sp>
      </p:grpSp>
      <p:grpSp>
        <p:nvGrpSpPr>
          <p:cNvPr id="13" name="Group 12"/>
          <p:cNvGrpSpPr/>
          <p:nvPr/>
        </p:nvGrpSpPr>
        <p:grpSpPr>
          <a:xfrm>
            <a:off x="194733" y="4372786"/>
            <a:ext cx="8957735" cy="1901013"/>
            <a:chOff x="194733" y="4372786"/>
            <a:chExt cx="8957735" cy="1901013"/>
          </a:xfrm>
        </p:grpSpPr>
        <p:sp>
          <p:nvSpPr>
            <p:cNvPr id="85" name="Rectangle 84"/>
            <p:cNvSpPr/>
            <p:nvPr/>
          </p:nvSpPr>
          <p:spPr>
            <a:xfrm>
              <a:off x="1862668" y="4372786"/>
              <a:ext cx="7289800" cy="190101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828436" y="4414571"/>
              <a:ext cx="5768854" cy="369332"/>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KEY FEATURES OF “YOUR EVENTS”</a:t>
              </a:r>
            </a:p>
          </p:txBody>
        </p:sp>
        <p:sp>
          <p:nvSpPr>
            <p:cNvPr id="87" name="Rectangle 86"/>
            <p:cNvSpPr/>
            <p:nvPr/>
          </p:nvSpPr>
          <p:spPr>
            <a:xfrm>
              <a:off x="194733" y="4372790"/>
              <a:ext cx="1661377" cy="1901009"/>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879593" y="4859152"/>
              <a:ext cx="7264407" cy="1308050"/>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5">
                      <a:lumMod val="75000"/>
                    </a:schemeClr>
                  </a:solidFill>
                  <a:latin typeface="Abadi MT Condensed Light"/>
                  <a:cs typeface="Abadi MT Condensed Light"/>
                </a:rPr>
                <a:t>The application would allow any subscribed organisation to publish events (parties, celebrations, recognition events) and provide means for the organisation’s employee to join the events and post comments.</a:t>
              </a:r>
            </a:p>
            <a:p>
              <a:pPr>
                <a:spcAft>
                  <a:spcPts val="600"/>
                </a:spcAft>
              </a:pPr>
              <a:r>
                <a:rPr lang="en-US" sz="1600" i="1" dirty="0">
                  <a:solidFill>
                    <a:schemeClr val="accent5">
                      <a:lumMod val="75000"/>
                    </a:schemeClr>
                  </a:solidFill>
                  <a:latin typeface="Abadi MT Condensed Light"/>
                  <a:cs typeface="Abadi MT Condensed Light"/>
                </a:rPr>
                <a:t>These were the most recurring demands that Cloud Dynamics identified by talking with their own customers.</a:t>
              </a:r>
            </a:p>
          </p:txBody>
        </p:sp>
        <p:sp>
          <p:nvSpPr>
            <p:cNvPr id="89" name="TextBox 88"/>
            <p:cNvSpPr txBox="1"/>
            <p:nvPr/>
          </p:nvSpPr>
          <p:spPr>
            <a:xfrm>
              <a:off x="474134" y="4382260"/>
              <a:ext cx="13570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solidFill>
                    <a:schemeClr val="accent5">
                      <a:lumMod val="20000"/>
                      <a:lumOff val="80000"/>
                    </a:schemeClr>
                  </a:solidFill>
                  <a:latin typeface="Abadi MT Condensed Extra Bold"/>
                  <a:cs typeface="Abadi MT Condensed Extra Bold"/>
                </a:rPr>
                <a:t>IDENTIFYING THE NEED</a:t>
              </a:r>
              <a:endParaRPr lang="en-US" sz="2000">
                <a:solidFill>
                  <a:schemeClr val="accent5">
                    <a:lumMod val="20000"/>
                    <a:lumOff val="80000"/>
                  </a:schemeClr>
                </a:solidFill>
                <a:latin typeface="Abadi MT Condensed Extra Bold"/>
                <a:cs typeface="Abadi MT Condensed Extra Bold"/>
              </a:endParaRPr>
            </a:p>
          </p:txBody>
        </p:sp>
      </p:grpSp>
    </p:spTree>
    <p:extLst>
      <p:ext uri="{BB962C8B-B14F-4D97-AF65-F5344CB8AC3E}">
        <p14:creationId xmlns:p14="http://schemas.microsoft.com/office/powerpoint/2010/main" val="272234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Introducing “Your Events”</a:t>
            </a:r>
          </a:p>
        </p:txBody>
      </p:sp>
      <p:sp>
        <p:nvSpPr>
          <p:cNvPr id="4" name="Date Placeholder 3"/>
          <p:cNvSpPr>
            <a:spLocks noGrp="1"/>
          </p:cNvSpPr>
          <p:nvPr>
            <p:ph type="dt" sz="half" idx="10"/>
          </p:nvPr>
        </p:nvSpPr>
        <p:spPr/>
        <p:txBody>
          <a:bodyPr/>
          <a:lstStyle/>
          <a:p>
            <a:fld id="{D165DBA8-B6EE-4C4F-BC61-5BCB0EBA0B55}" type="datetime1">
              <a:t>4/17/18</a:t>
            </a:fld>
            <a:endParaRPr lang="en-US"/>
          </a:p>
        </p:txBody>
      </p:sp>
      <p:sp>
        <p:nvSpPr>
          <p:cNvPr id="6" name="Slide Number Placeholder 5"/>
          <p:cNvSpPr>
            <a:spLocks noGrp="1"/>
          </p:cNvSpPr>
          <p:nvPr>
            <p:ph type="sldNum" sz="quarter" idx="12"/>
          </p:nvPr>
        </p:nvSpPr>
        <p:spPr/>
        <p:txBody>
          <a:bodyPr/>
          <a:lstStyle/>
          <a:p>
            <a:fld id="{BBE0A389-EB18-824A-A5ED-72ACC9A7FB5D}" type="slidenum">
              <a:t>9</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18542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400" y="1814310"/>
            <a:ext cx="1826846"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BACKGROUND INFORMATION</a:t>
            </a:r>
            <a:endParaRPr lang="en-US" sz="2400">
              <a:solidFill>
                <a:schemeClr val="tx2">
                  <a:lumMod val="75000"/>
                </a:schemeClr>
              </a:solidFill>
              <a:latin typeface="Abadi MT Condensed Extra Bold"/>
              <a:cs typeface="Abadi MT Condensed Extra Bold"/>
            </a:endParaRPr>
          </a:p>
        </p:txBody>
      </p:sp>
      <p:sp>
        <p:nvSpPr>
          <p:cNvPr id="45" name="Rectangle 44"/>
          <p:cNvSpPr/>
          <p:nvPr/>
        </p:nvSpPr>
        <p:spPr>
          <a:xfrm>
            <a:off x="1897823" y="1778933"/>
            <a:ext cx="5187914"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Cloud Dynamics’ new application</a:t>
            </a:r>
          </a:p>
        </p:txBody>
      </p:sp>
      <p:grpSp>
        <p:nvGrpSpPr>
          <p:cNvPr id="7" name="Group 6"/>
          <p:cNvGrpSpPr/>
          <p:nvPr/>
        </p:nvGrpSpPr>
        <p:grpSpPr>
          <a:xfrm>
            <a:off x="194733" y="2779352"/>
            <a:ext cx="8949267" cy="1623313"/>
            <a:chOff x="194733" y="2830154"/>
            <a:chExt cx="8949267" cy="1623313"/>
          </a:xfrm>
        </p:grpSpPr>
        <p:sp>
          <p:nvSpPr>
            <p:cNvPr id="82" name="Rectangle 81"/>
            <p:cNvSpPr/>
            <p:nvPr/>
          </p:nvSpPr>
          <p:spPr>
            <a:xfrm>
              <a:off x="1854200" y="2837027"/>
              <a:ext cx="7289800" cy="1616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1815144" y="2919282"/>
              <a:ext cx="7278054" cy="369332"/>
            </a:xfrm>
            <a:prstGeom prst="rect">
              <a:avLst/>
            </a:prstGeom>
            <a:noFill/>
          </p:spPr>
          <p:txBody>
            <a:bodyPr wrap="square" lIns="0" tIns="0" rIns="108000" bIns="0" rtlCol="0" anchor="t" anchorCtr="0">
              <a:spAutoFit/>
            </a:bodyPr>
            <a:lstStyle>
              <a:defPPr>
                <a:defRPr lang="en-US"/>
              </a:defPPr>
              <a:lvl1pPr marL="180000">
                <a:defRPr sz="2400">
                  <a:solidFill>
                    <a:schemeClr val="accent1">
                      <a:lumMod val="75000"/>
                    </a:schemeClr>
                  </a:solidFill>
                  <a:latin typeface="Abadi MT Condensed Light"/>
                  <a:cs typeface="Abadi MT Condensed Light"/>
                </a:defRPr>
              </a:lvl1pPr>
            </a:lstStyle>
            <a:p>
              <a:r>
                <a:rPr lang="en-US" dirty="0"/>
                <a:t>A DESIRED BUT NOT A “CORE BUSINESS” FUNCTION</a:t>
              </a:r>
            </a:p>
          </p:txBody>
        </p:sp>
        <p:sp>
          <p:nvSpPr>
            <p:cNvPr id="81" name="Rectangle 80"/>
            <p:cNvSpPr/>
            <p:nvPr/>
          </p:nvSpPr>
          <p:spPr>
            <a:xfrm>
              <a:off x="194733" y="2830154"/>
              <a:ext cx="1662071" cy="162331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888066" y="3375789"/>
              <a:ext cx="7255934" cy="984885"/>
            </a:xfrm>
            <a:prstGeom prst="rect">
              <a:avLst/>
            </a:prstGeom>
            <a:noFill/>
          </p:spPr>
          <p:txBody>
            <a:bodyPr wrap="square" lIns="108000" tIns="0" rIns="108000" bIns="0" rtlCol="0" anchor="t" anchorCtr="0">
              <a:spAutoFit/>
            </a:bodyPr>
            <a:lstStyle>
              <a:defPPr>
                <a:defRPr lang="en-US"/>
              </a:defPPr>
              <a:lvl1pPr>
                <a:spcAft>
                  <a:spcPts val="600"/>
                </a:spcAft>
                <a:defRPr sz="1600" i="1">
                  <a:solidFill>
                    <a:schemeClr val="accent1">
                      <a:lumMod val="75000"/>
                    </a:schemeClr>
                  </a:solidFill>
                  <a:latin typeface="Abadi MT Condensed Light"/>
                  <a:cs typeface="Abadi MT Condensed Light"/>
                </a:defRPr>
              </a:lvl1pPr>
            </a:lstStyle>
            <a:p>
              <a:r>
                <a:rPr lang="en-US" dirty="0"/>
                <a:t>Organising internal events is not a core business function of many organisations. Therefore, the IT support for this need is often not met within the organisation itself. Still, there is  demand for this capability, which, because of its sporadic nature, organisation may prefer to “lease” rather than investing in its implementation.</a:t>
              </a:r>
            </a:p>
          </p:txBody>
        </p:sp>
        <p:sp>
          <p:nvSpPr>
            <p:cNvPr id="84" name="TextBox 83"/>
            <p:cNvSpPr txBox="1"/>
            <p:nvPr/>
          </p:nvSpPr>
          <p:spPr>
            <a:xfrm>
              <a:off x="237067" y="2866727"/>
              <a:ext cx="15856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solidFill>
                    <a:schemeClr val="accent1">
                      <a:lumMod val="20000"/>
                      <a:lumOff val="80000"/>
                    </a:schemeClr>
                  </a:solidFill>
                  <a:latin typeface="Abadi MT Condensed Extra Bold"/>
                  <a:cs typeface="Abadi MT Condensed Extra Bold"/>
                </a:rPr>
                <a:t>BUSINESS DRIVER</a:t>
              </a:r>
              <a:endParaRPr lang="en-US" sz="2000">
                <a:solidFill>
                  <a:schemeClr val="accent1">
                    <a:lumMod val="20000"/>
                    <a:lumOff val="80000"/>
                  </a:schemeClr>
                </a:solidFill>
                <a:latin typeface="Abadi MT Condensed Extra Bold"/>
                <a:cs typeface="Abadi MT Condensed Extra Bold"/>
              </a:endParaRPr>
            </a:p>
          </p:txBody>
        </p:sp>
      </p:grpSp>
      <p:grpSp>
        <p:nvGrpSpPr>
          <p:cNvPr id="8" name="Group 7"/>
          <p:cNvGrpSpPr/>
          <p:nvPr/>
        </p:nvGrpSpPr>
        <p:grpSpPr>
          <a:xfrm>
            <a:off x="194733" y="4491324"/>
            <a:ext cx="8957735" cy="1655473"/>
            <a:chOff x="194733" y="4575994"/>
            <a:chExt cx="8957735" cy="1655473"/>
          </a:xfrm>
        </p:grpSpPr>
        <p:sp>
          <p:nvSpPr>
            <p:cNvPr id="85" name="Rectangle 84"/>
            <p:cNvSpPr/>
            <p:nvPr/>
          </p:nvSpPr>
          <p:spPr>
            <a:xfrm>
              <a:off x="1862668" y="4575994"/>
              <a:ext cx="7289800" cy="165547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828436" y="4617779"/>
              <a:ext cx="5768854" cy="369332"/>
            </a:xfrm>
            <a:prstGeom prst="rect">
              <a:avLst/>
            </a:prstGeom>
            <a:noFill/>
          </p:spPr>
          <p:txBody>
            <a:bodyPr wrap="square" lIns="0" tIns="0" rIns="108000" bIns="0" rtlCol="0" anchor="t" anchorCtr="0">
              <a:spAutoFit/>
            </a:bodyPr>
            <a:lstStyle>
              <a:defPPr>
                <a:defRPr lang="en-US"/>
              </a:defPPr>
              <a:lvl1pPr marL="180000">
                <a:defRPr sz="2400">
                  <a:solidFill>
                    <a:schemeClr val="accent4">
                      <a:lumMod val="75000"/>
                    </a:schemeClr>
                  </a:solidFill>
                  <a:latin typeface="Abadi MT Condensed Light"/>
                  <a:cs typeface="Abadi MT Condensed Light"/>
                </a:defRPr>
              </a:lvl1pPr>
            </a:lstStyle>
            <a:p>
              <a:r>
                <a:rPr lang="en-US" dirty="0"/>
                <a:t>ONLINE EVENT MANAGEMENT AS SaaS OFFERING</a:t>
              </a:r>
            </a:p>
          </p:txBody>
        </p:sp>
        <p:sp>
          <p:nvSpPr>
            <p:cNvPr id="87" name="Rectangle 86"/>
            <p:cNvSpPr/>
            <p:nvPr/>
          </p:nvSpPr>
          <p:spPr>
            <a:xfrm>
              <a:off x="194733" y="4575998"/>
              <a:ext cx="1661377" cy="1655469"/>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879593" y="5062360"/>
              <a:ext cx="7086607" cy="1061829"/>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4">
                      <a:lumMod val="75000"/>
                    </a:schemeClr>
                  </a:solidFill>
                  <a:latin typeface="Abadi MT Condensed Light"/>
                  <a:cs typeface="Abadi MT Condensed Light"/>
                </a:rPr>
                <a:t>Cloud Dynamics believes that offering online event management through subscription / pay per use is a great opportunity to establish itself and capture this growing market. </a:t>
              </a:r>
            </a:p>
            <a:p>
              <a:pPr>
                <a:spcAft>
                  <a:spcPts val="600"/>
                </a:spcAft>
              </a:pPr>
              <a:r>
                <a:rPr lang="en-US" sz="1600" i="1" dirty="0">
                  <a:solidFill>
                    <a:schemeClr val="accent4">
                      <a:lumMod val="75000"/>
                    </a:schemeClr>
                  </a:solidFill>
                  <a:latin typeface="Abadi MT Condensed Light"/>
                  <a:cs typeface="Abadi MT Condensed Light"/>
                </a:rPr>
                <a:t>By providing a SaaS application, Cloud Dynamics could leverage economies of scale and ammortise costs by spreading them across multiple customers and eventually generate profit.</a:t>
              </a:r>
            </a:p>
          </p:txBody>
        </p:sp>
        <p:sp>
          <p:nvSpPr>
            <p:cNvPr id="89" name="TextBox 88"/>
            <p:cNvSpPr txBox="1"/>
            <p:nvPr/>
          </p:nvSpPr>
          <p:spPr>
            <a:xfrm>
              <a:off x="474134" y="4585468"/>
              <a:ext cx="1357001" cy="646331"/>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1800">
                  <a:solidFill>
                    <a:schemeClr val="accent4">
                      <a:lumMod val="20000"/>
                      <a:lumOff val="80000"/>
                    </a:schemeClr>
                  </a:solidFill>
                  <a:latin typeface="Abadi MT Condensed Extra Bold"/>
                  <a:cs typeface="Abadi MT Condensed Extra Bold"/>
                </a:rPr>
                <a:t>THE SaaS SOLUTION</a:t>
              </a:r>
              <a:endParaRPr lang="en-US" sz="2000">
                <a:solidFill>
                  <a:schemeClr val="accent4">
                    <a:lumMod val="20000"/>
                    <a:lumOff val="80000"/>
                  </a:schemeClr>
                </a:solidFill>
                <a:latin typeface="Abadi MT Condensed Extra Bold"/>
                <a:cs typeface="Abadi MT Condensed Extra Bold"/>
              </a:endParaRPr>
            </a:p>
          </p:txBody>
        </p:sp>
      </p:grpSp>
    </p:spTree>
    <p:extLst>
      <p:ext uri="{BB962C8B-B14F-4D97-AF65-F5344CB8AC3E}">
        <p14:creationId xmlns:p14="http://schemas.microsoft.com/office/powerpoint/2010/main" val="3400609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9353</TotalTime>
  <Words>2753</Words>
  <Application>Microsoft Macintosh PowerPoint</Application>
  <PresentationFormat>On-screen Show (4:3)</PresentationFormat>
  <Paragraphs>364</Paragraphs>
  <Slides>27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Abadi MT Condensed Extra Bold</vt:lpstr>
      <vt:lpstr>Abadi MT Condensed Light</vt:lpstr>
      <vt:lpstr>Arial</vt:lpstr>
      <vt:lpstr>Arial Narrow</vt:lpstr>
      <vt:lpstr>Calibri</vt:lpstr>
      <vt:lpstr>IBM Plex Sans</vt:lpstr>
      <vt:lpstr>Menlo Italic</vt:lpstr>
      <vt:lpstr>Office Theme</vt:lpstr>
      <vt:lpstr>Application Design </vt:lpstr>
      <vt:lpstr>Engineering A Real Application</vt:lpstr>
      <vt:lpstr>Agenda</vt:lpstr>
      <vt:lpstr>Introduction</vt:lpstr>
      <vt:lpstr>Introduction</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Introducing “Your Events”</vt:lpstr>
      <vt:lpstr>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Cloud solution architecture</vt:lpstr>
      <vt:lpstr>Questions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530</cp:revision>
  <cp:lastPrinted>2015-12-04T09:24:12Z</cp:lastPrinted>
  <dcterms:created xsi:type="dcterms:W3CDTF">2015-09-19T19:41:13Z</dcterms:created>
  <dcterms:modified xsi:type="dcterms:W3CDTF">2018-04-16T22:27:00Z</dcterms:modified>
</cp:coreProperties>
</file>